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Lst>
  <p:notesMasterIdLst>
    <p:notesMasterId r:id="rId35"/>
  </p:notesMasterIdLst>
  <p:handoutMasterIdLst>
    <p:handoutMasterId r:id="rId36"/>
  </p:handoutMasterIdLst>
  <p:sldIdLst>
    <p:sldId id="256" r:id="rId3"/>
    <p:sldId id="285" r:id="rId4"/>
    <p:sldId id="295" r:id="rId5"/>
    <p:sldId id="320" r:id="rId6"/>
    <p:sldId id="321" r:id="rId7"/>
    <p:sldId id="322" r:id="rId8"/>
    <p:sldId id="323" r:id="rId9"/>
    <p:sldId id="296" r:id="rId10"/>
    <p:sldId id="318" r:id="rId11"/>
    <p:sldId id="324" r:id="rId12"/>
    <p:sldId id="329" r:id="rId13"/>
    <p:sldId id="325" r:id="rId14"/>
    <p:sldId id="328" r:id="rId15"/>
    <p:sldId id="327" r:id="rId16"/>
    <p:sldId id="297" r:id="rId17"/>
    <p:sldId id="298" r:id="rId18"/>
    <p:sldId id="287" r:id="rId19"/>
    <p:sldId id="303" r:id="rId20"/>
    <p:sldId id="288" r:id="rId21"/>
    <p:sldId id="301" r:id="rId22"/>
    <p:sldId id="304" r:id="rId23"/>
    <p:sldId id="290" r:id="rId24"/>
    <p:sldId id="305" r:id="rId25"/>
    <p:sldId id="289" r:id="rId26"/>
    <p:sldId id="306" r:id="rId27"/>
    <p:sldId id="291" r:id="rId28"/>
    <p:sldId id="307" r:id="rId29"/>
    <p:sldId id="299" r:id="rId30"/>
    <p:sldId id="292" r:id="rId31"/>
    <p:sldId id="326" r:id="rId32"/>
    <p:sldId id="319" r:id="rId33"/>
    <p:sldId id="313" r:id="rId34"/>
  </p:sldIdLst>
  <p:sldSz cx="9144000" cy="6858000" type="screen4x3"/>
  <p:notesSz cx="6797675" cy="9928225"/>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2" d="100"/>
          <a:sy n="82" d="100"/>
        </p:scale>
        <p:origin x="1474"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a:defRPr sz="1200"/>
            </a:lvl1pPr>
          </a:lstStyle>
          <a:p>
            <a:fld id="{0141BBB8-3768-4E0E-8832-0A57789E14FF}" type="datetimeFigureOut">
              <a:rPr lang="en-GB" smtClean="0"/>
              <a:pPr/>
              <a:t>14/05/2018</a:t>
            </a:fld>
            <a:endParaRPr lang="en-GB"/>
          </a:p>
        </p:txBody>
      </p:sp>
      <p:sp>
        <p:nvSpPr>
          <p:cNvPr id="4" name="Footer Placeholder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a:defRPr sz="1200"/>
            </a:lvl1pPr>
          </a:lstStyle>
          <a:p>
            <a:fld id="{71C355DF-C148-4CEB-85A2-A8AD4227A2C0}" type="slidenum">
              <a:rPr lang="en-GB" smtClean="0"/>
              <a:pPr/>
              <a:t>‹Nr.›</a:t>
            </a:fld>
            <a:endParaRPr lang="en-GB"/>
          </a:p>
        </p:txBody>
      </p:sp>
    </p:spTree>
    <p:extLst>
      <p:ext uri="{BB962C8B-B14F-4D97-AF65-F5344CB8AC3E}">
        <p14:creationId xmlns:p14="http://schemas.microsoft.com/office/powerpoint/2010/main" val="19982550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5BDEB7E5-0205-4DE4-84CC-4748F04BF1CC}" type="datetimeFigureOut">
              <a:rPr lang="en-US" smtClean="0"/>
              <a:pPr/>
              <a:t>5/14/2018</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5BEBF2B7-5D26-49DE-90B0-1F0CC1947CD2}" type="slidenum">
              <a:rPr lang="en-US" smtClean="0"/>
              <a:pPr/>
              <a:t>‹Nr.›</a:t>
            </a:fld>
            <a:endParaRPr lang="en-US"/>
          </a:p>
        </p:txBody>
      </p:sp>
    </p:spTree>
    <p:extLst>
      <p:ext uri="{BB962C8B-B14F-4D97-AF65-F5344CB8AC3E}">
        <p14:creationId xmlns:p14="http://schemas.microsoft.com/office/powerpoint/2010/main" val="20430375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844824"/>
            <a:ext cx="7126560" cy="1470025"/>
          </a:xfrm>
        </p:spPr>
        <p:txBody>
          <a:bodyPr/>
          <a:lstStyle/>
          <a:p>
            <a:r>
              <a:rPr lang="en-US"/>
              <a:t>Click to edit Master title style</a:t>
            </a:r>
            <a:endParaRPr lang="fr-FR" dirty="0"/>
          </a:p>
        </p:txBody>
      </p:sp>
      <p:sp>
        <p:nvSpPr>
          <p:cNvPr id="3" name="Subtitle 2"/>
          <p:cNvSpPr>
            <a:spLocks noGrp="1"/>
          </p:cNvSpPr>
          <p:nvPr>
            <p:ph type="subTitle" idx="1"/>
          </p:nvPr>
        </p:nvSpPr>
        <p:spPr>
          <a:xfrm>
            <a:off x="683568" y="3573016"/>
            <a:ext cx="7128792"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fr-FR" dirty="0"/>
          </a:p>
        </p:txBody>
      </p:sp>
      <p:sp>
        <p:nvSpPr>
          <p:cNvPr id="6" name="Slide Number Placeholder 5"/>
          <p:cNvSpPr>
            <a:spLocks noGrp="1"/>
          </p:cNvSpPr>
          <p:nvPr>
            <p:ph type="sldNum" sz="quarter" idx="12"/>
          </p:nvPr>
        </p:nvSpPr>
        <p:spPr/>
        <p:txBody>
          <a:bodyPr/>
          <a:lstStyle/>
          <a:p>
            <a:fld id="{112F3AA7-8D1D-4094-95D7-0F0AD16921C5}" type="slidenum">
              <a:rPr lang="fr-FR" smtClean="0"/>
              <a:pPr/>
              <a:t>‹Nr.›</a:t>
            </a:fld>
            <a:endParaRPr lang="fr-FR"/>
          </a:p>
        </p:txBody>
      </p:sp>
    </p:spTree>
    <p:extLst>
      <p:ext uri="{BB962C8B-B14F-4D97-AF65-F5344CB8AC3E}">
        <p14:creationId xmlns:p14="http://schemas.microsoft.com/office/powerpoint/2010/main" val="37772773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r-F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dirty="0"/>
          </a:p>
        </p:txBody>
      </p:sp>
      <p:sp>
        <p:nvSpPr>
          <p:cNvPr id="6" name="Slide Number Placeholder 5"/>
          <p:cNvSpPr>
            <a:spLocks noGrp="1"/>
          </p:cNvSpPr>
          <p:nvPr>
            <p:ph type="sldNum" sz="quarter" idx="12"/>
          </p:nvPr>
        </p:nvSpPr>
        <p:spPr/>
        <p:txBody>
          <a:bodyPr/>
          <a:lstStyle/>
          <a:p>
            <a:fld id="{112F3AA7-8D1D-4094-95D7-0F0AD16921C5}" type="slidenum">
              <a:rPr lang="fr-FR" smtClean="0"/>
              <a:pPr/>
              <a:t>‹Nr.›</a:t>
            </a:fld>
            <a:endParaRPr lang="fr-FR"/>
          </a:p>
        </p:txBody>
      </p:sp>
    </p:spTree>
    <p:extLst>
      <p:ext uri="{BB962C8B-B14F-4D97-AF65-F5344CB8AC3E}">
        <p14:creationId xmlns:p14="http://schemas.microsoft.com/office/powerpoint/2010/main" val="7080966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844824"/>
            <a:ext cx="7126560" cy="1470025"/>
          </a:xfrm>
        </p:spPr>
        <p:txBody>
          <a:bodyPr/>
          <a:lstStyle/>
          <a:p>
            <a:r>
              <a:rPr lang="en-US"/>
              <a:t>Click to edit Master title style</a:t>
            </a:r>
            <a:endParaRPr lang="fr-FR" dirty="0"/>
          </a:p>
        </p:txBody>
      </p:sp>
      <p:sp>
        <p:nvSpPr>
          <p:cNvPr id="3" name="Subtitle 2"/>
          <p:cNvSpPr>
            <a:spLocks noGrp="1"/>
          </p:cNvSpPr>
          <p:nvPr>
            <p:ph type="subTitle" idx="1"/>
          </p:nvPr>
        </p:nvSpPr>
        <p:spPr>
          <a:xfrm>
            <a:off x="683568" y="3573016"/>
            <a:ext cx="7128792"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fr-FR" dirty="0"/>
          </a:p>
        </p:txBody>
      </p:sp>
      <p:sp>
        <p:nvSpPr>
          <p:cNvPr id="6" name="Slide Number Placeholder 5"/>
          <p:cNvSpPr>
            <a:spLocks noGrp="1"/>
          </p:cNvSpPr>
          <p:nvPr>
            <p:ph type="sldNum" sz="quarter" idx="12"/>
          </p:nvPr>
        </p:nvSpPr>
        <p:spPr/>
        <p:txBody>
          <a:bodyPr/>
          <a:lstStyle/>
          <a:p>
            <a:fld id="{112F3AA7-8D1D-4094-95D7-0F0AD16921C5}" type="slidenum">
              <a:rPr lang="fr-FR" smtClean="0"/>
              <a:pPr/>
              <a:t>‹Nr.›</a:t>
            </a:fld>
            <a:endParaRPr lang="fr-FR"/>
          </a:p>
        </p:txBody>
      </p:sp>
    </p:spTree>
    <p:extLst>
      <p:ext uri="{BB962C8B-B14F-4D97-AF65-F5344CB8AC3E}">
        <p14:creationId xmlns:p14="http://schemas.microsoft.com/office/powerpoint/2010/main" val="39998138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r-F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dirty="0"/>
          </a:p>
        </p:txBody>
      </p:sp>
      <p:sp>
        <p:nvSpPr>
          <p:cNvPr id="6" name="Slide Number Placeholder 5"/>
          <p:cNvSpPr>
            <a:spLocks noGrp="1"/>
          </p:cNvSpPr>
          <p:nvPr>
            <p:ph type="sldNum" sz="quarter" idx="12"/>
          </p:nvPr>
        </p:nvSpPr>
        <p:spPr/>
        <p:txBody>
          <a:bodyPr/>
          <a:lstStyle/>
          <a:p>
            <a:fld id="{112F3AA7-8D1D-4094-95D7-0F0AD16921C5}" type="slidenum">
              <a:rPr lang="fr-FR" smtClean="0"/>
              <a:pPr/>
              <a:t>‹Nr.›</a:t>
            </a:fld>
            <a:endParaRPr lang="fr-FR"/>
          </a:p>
        </p:txBody>
      </p:sp>
    </p:spTree>
    <p:extLst>
      <p:ext uri="{BB962C8B-B14F-4D97-AF65-F5344CB8AC3E}">
        <p14:creationId xmlns:p14="http://schemas.microsoft.com/office/powerpoint/2010/main" val="42084245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theme" Target="../theme/theme1.xml"/><Relationship Id="rId7"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jpeg"/><Relationship Id="rId10" Type="http://schemas.openxmlformats.org/officeDocument/2006/relationships/image" Target="../media/image7.png"/><Relationship Id="rId4" Type="http://schemas.openxmlformats.org/officeDocument/2006/relationships/image" Target="../media/image1.jpeg"/><Relationship Id="rId9" Type="http://schemas.openxmlformats.org/officeDocument/2006/relationships/image" Target="../media/image6.jpe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theme" Target="../theme/theme2.xml"/><Relationship Id="rId7" Type="http://schemas.openxmlformats.org/officeDocument/2006/relationships/image" Target="../media/image4.jpe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3.jpeg"/><Relationship Id="rId5" Type="http://schemas.openxmlformats.org/officeDocument/2006/relationships/image" Target="../media/image2.jpeg"/><Relationship Id="rId10" Type="http://schemas.openxmlformats.org/officeDocument/2006/relationships/image" Target="../media/image7.png"/><Relationship Id="rId4" Type="http://schemas.openxmlformats.org/officeDocument/2006/relationships/image" Target="../media/image1.jpeg"/><Relationship Id="rId9" Type="http://schemas.openxmlformats.org/officeDocument/2006/relationships/image" Target="../media/image6.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124745"/>
            <a:ext cx="7283152" cy="504056"/>
          </a:xfrm>
          <a:prstGeom prst="rect">
            <a:avLst/>
          </a:prstGeom>
        </p:spPr>
        <p:txBody>
          <a:bodyPr vert="horz" lIns="91440" tIns="45720" rIns="91440" bIns="45720" rtlCol="0" anchor="ctr">
            <a:normAutofit/>
          </a:bodyPr>
          <a:lstStyle/>
          <a:p>
            <a:r>
              <a:rPr lang="en-US"/>
              <a:t>Click to edit Master title style</a:t>
            </a:r>
            <a:endParaRPr lang="fr-FR" dirty="0"/>
          </a:p>
        </p:txBody>
      </p:sp>
      <p:sp>
        <p:nvSpPr>
          <p:cNvPr id="3" name="Text Placeholder 2"/>
          <p:cNvSpPr>
            <a:spLocks noGrp="1"/>
          </p:cNvSpPr>
          <p:nvPr>
            <p:ph type="body" idx="1"/>
          </p:nvPr>
        </p:nvSpPr>
        <p:spPr>
          <a:xfrm>
            <a:off x="457200" y="1700807"/>
            <a:ext cx="7283152" cy="4523711"/>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dirty="0"/>
          </a:p>
        </p:txBody>
      </p:sp>
      <p:sp>
        <p:nvSpPr>
          <p:cNvPr id="6" name="Slide Number Placeholder 5"/>
          <p:cNvSpPr>
            <a:spLocks noGrp="1"/>
          </p:cNvSpPr>
          <p:nvPr>
            <p:ph type="sldNum" sz="quarter" idx="4"/>
          </p:nvPr>
        </p:nvSpPr>
        <p:spPr>
          <a:xfrm>
            <a:off x="7092280" y="6560259"/>
            <a:ext cx="648072" cy="196131"/>
          </a:xfrm>
          <a:prstGeom prst="rect">
            <a:avLst/>
          </a:prstGeom>
        </p:spPr>
        <p:txBody>
          <a:bodyPr vert="horz" lIns="91440" tIns="45720" rIns="91440" bIns="45720" rtlCol="0" anchor="ctr"/>
          <a:lstStyle>
            <a:lvl1pPr algn="r">
              <a:defRPr sz="1200">
                <a:solidFill>
                  <a:srgbClr val="C00000"/>
                </a:solidFill>
              </a:defRPr>
            </a:lvl1pPr>
          </a:lstStyle>
          <a:p>
            <a:fld id="{112F3AA7-8D1D-4094-95D7-0F0AD16921C5}" type="slidenum">
              <a:rPr lang="fr-FR" smtClean="0"/>
              <a:pPr/>
              <a:t>‹Nr.›</a:t>
            </a:fld>
            <a:endParaRPr lang="fr-FR" dirty="0"/>
          </a:p>
        </p:txBody>
      </p:sp>
      <p:sp>
        <p:nvSpPr>
          <p:cNvPr id="7" name="Rectangle 6"/>
          <p:cNvSpPr/>
          <p:nvPr/>
        </p:nvSpPr>
        <p:spPr>
          <a:xfrm>
            <a:off x="7956376" y="0"/>
            <a:ext cx="1187624" cy="6858000"/>
          </a:xfrm>
          <a:prstGeom prst="rect">
            <a:avLst/>
          </a:prstGeom>
          <a:solidFill>
            <a:srgbClr val="004A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Picture 2" descr="P:\1_En cours\Sites\Shutterstock photos\web\precision_measurement_tool.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00392" y="260648"/>
            <a:ext cx="900000" cy="6938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P:\1_En cours\Sites\Shutterstock photos\web\tankers.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00392" y="1412776"/>
            <a:ext cx="900000" cy="6551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P:\1_En cours\Sites\Shutterstock photos\web\radar.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100392" y="2515476"/>
            <a:ext cx="900000" cy="6975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P:\1_En cours\Sites\Shutterstock photos\web\medical.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100392" y="3717032"/>
            <a:ext cx="900000" cy="67342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7" descr="P:\1_En cours\Sites\Shutterstock photos\web\blood-pressure.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100392" y="4843799"/>
            <a:ext cx="900000" cy="60142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P:\1_En cours\Sites\Shutterstock photos\web\gold_scales.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00392" y="5923694"/>
            <a:ext cx="900000" cy="60165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395536" y="140371"/>
            <a:ext cx="934349" cy="934349"/>
          </a:xfrm>
          <a:prstGeom prst="rect">
            <a:avLst/>
          </a:prstGeom>
        </p:spPr>
      </p:pic>
      <p:sp>
        <p:nvSpPr>
          <p:cNvPr id="15" name="TextBox 14"/>
          <p:cNvSpPr txBox="1"/>
          <p:nvPr userDrawn="1"/>
        </p:nvSpPr>
        <p:spPr>
          <a:xfrm>
            <a:off x="1445416" y="315159"/>
            <a:ext cx="6408712" cy="584775"/>
          </a:xfrm>
          <a:prstGeom prst="rect">
            <a:avLst/>
          </a:prstGeom>
          <a:noFill/>
        </p:spPr>
        <p:txBody>
          <a:bodyPr wrap="square" rtlCol="0">
            <a:spAutoFit/>
          </a:bodyPr>
          <a:lstStyle/>
          <a:p>
            <a:pPr algn="l"/>
            <a:r>
              <a:rPr lang="en-GB" sz="3200" dirty="0">
                <a:solidFill>
                  <a:srgbClr val="0070C0"/>
                </a:solidFill>
              </a:rPr>
              <a:t>OIML</a:t>
            </a:r>
            <a:r>
              <a:rPr lang="en-GB" sz="3200" baseline="0" dirty="0">
                <a:solidFill>
                  <a:srgbClr val="0070C0"/>
                </a:solidFill>
              </a:rPr>
              <a:t> Certification System (OIML-CS)</a:t>
            </a:r>
          </a:p>
        </p:txBody>
      </p:sp>
      <p:sp>
        <p:nvSpPr>
          <p:cNvPr id="16" name="TextBox 15"/>
          <p:cNvSpPr txBox="1"/>
          <p:nvPr userDrawn="1"/>
        </p:nvSpPr>
        <p:spPr>
          <a:xfrm>
            <a:off x="3563888" y="6519827"/>
            <a:ext cx="1268296" cy="276999"/>
          </a:xfrm>
          <a:prstGeom prst="rect">
            <a:avLst/>
          </a:prstGeom>
          <a:noFill/>
        </p:spPr>
        <p:txBody>
          <a:bodyPr wrap="none" rtlCol="0">
            <a:spAutoFit/>
          </a:bodyPr>
          <a:lstStyle/>
          <a:p>
            <a:r>
              <a:rPr lang="en-GB" sz="1200" dirty="0">
                <a:solidFill>
                  <a:srgbClr val="FF0000"/>
                </a:solidFill>
              </a:rPr>
              <a:t>OIML-CS Seminar</a:t>
            </a:r>
          </a:p>
        </p:txBody>
      </p:sp>
      <p:sp>
        <p:nvSpPr>
          <p:cNvPr id="18" name="TextBox 17"/>
          <p:cNvSpPr txBox="1"/>
          <p:nvPr userDrawn="1"/>
        </p:nvSpPr>
        <p:spPr>
          <a:xfrm>
            <a:off x="395536" y="6519826"/>
            <a:ext cx="1396216" cy="276999"/>
          </a:xfrm>
          <a:prstGeom prst="rect">
            <a:avLst/>
          </a:prstGeom>
          <a:noFill/>
        </p:spPr>
        <p:txBody>
          <a:bodyPr wrap="none" rtlCol="0">
            <a:spAutoFit/>
          </a:bodyPr>
          <a:lstStyle/>
          <a:p>
            <a:r>
              <a:rPr lang="en-GB" sz="1200" dirty="0">
                <a:solidFill>
                  <a:srgbClr val="FF0000"/>
                </a:solidFill>
              </a:rPr>
              <a:t>Moscow,</a:t>
            </a:r>
            <a:r>
              <a:rPr lang="en-GB" sz="1200" baseline="0" dirty="0">
                <a:solidFill>
                  <a:srgbClr val="FF0000"/>
                </a:solidFill>
              </a:rPr>
              <a:t> May 2018</a:t>
            </a:r>
            <a:endParaRPr lang="en-GB" sz="1200" dirty="0">
              <a:solidFill>
                <a:srgbClr val="FF0000"/>
              </a:solidFill>
            </a:endParaRPr>
          </a:p>
        </p:txBody>
      </p:sp>
    </p:spTree>
    <p:extLst>
      <p:ext uri="{BB962C8B-B14F-4D97-AF65-F5344CB8AC3E}">
        <p14:creationId xmlns:p14="http://schemas.microsoft.com/office/powerpoint/2010/main" val="2324429471"/>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dt="0"/>
  <p:txStyles>
    <p:titleStyle>
      <a:lvl1pPr algn="ctr" defTabSz="914400" rtl="0" eaLnBrk="1" latinLnBrk="0" hangingPunct="1">
        <a:spcBef>
          <a:spcPct val="0"/>
        </a:spcBef>
        <a:buNone/>
        <a:defRPr sz="3600" kern="1200" baseline="0">
          <a:solidFill>
            <a:srgbClr val="C00000"/>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124745"/>
            <a:ext cx="7283152" cy="504056"/>
          </a:xfrm>
          <a:prstGeom prst="rect">
            <a:avLst/>
          </a:prstGeom>
        </p:spPr>
        <p:txBody>
          <a:bodyPr vert="horz" lIns="91440" tIns="45720" rIns="91440" bIns="45720" rtlCol="0" anchor="ctr">
            <a:normAutofit/>
          </a:bodyPr>
          <a:lstStyle/>
          <a:p>
            <a:r>
              <a:rPr lang="en-US"/>
              <a:t>Click to edit Master title style</a:t>
            </a:r>
            <a:endParaRPr lang="fr-FR" dirty="0"/>
          </a:p>
        </p:txBody>
      </p:sp>
      <p:sp>
        <p:nvSpPr>
          <p:cNvPr id="3" name="Text Placeholder 2"/>
          <p:cNvSpPr>
            <a:spLocks noGrp="1"/>
          </p:cNvSpPr>
          <p:nvPr>
            <p:ph type="body" idx="1"/>
          </p:nvPr>
        </p:nvSpPr>
        <p:spPr>
          <a:xfrm>
            <a:off x="457200" y="1700807"/>
            <a:ext cx="7283152" cy="4523711"/>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dirty="0"/>
          </a:p>
        </p:txBody>
      </p:sp>
      <p:sp>
        <p:nvSpPr>
          <p:cNvPr id="6" name="Slide Number Placeholder 5"/>
          <p:cNvSpPr>
            <a:spLocks noGrp="1"/>
          </p:cNvSpPr>
          <p:nvPr>
            <p:ph type="sldNum" sz="quarter" idx="4"/>
          </p:nvPr>
        </p:nvSpPr>
        <p:spPr>
          <a:xfrm>
            <a:off x="7092280" y="6560259"/>
            <a:ext cx="648072" cy="196131"/>
          </a:xfrm>
          <a:prstGeom prst="rect">
            <a:avLst/>
          </a:prstGeom>
        </p:spPr>
        <p:txBody>
          <a:bodyPr vert="horz" lIns="91440" tIns="45720" rIns="91440" bIns="45720" rtlCol="0" anchor="ctr"/>
          <a:lstStyle>
            <a:lvl1pPr algn="r">
              <a:defRPr sz="1200">
                <a:solidFill>
                  <a:srgbClr val="C00000"/>
                </a:solidFill>
              </a:defRPr>
            </a:lvl1pPr>
          </a:lstStyle>
          <a:p>
            <a:fld id="{112F3AA7-8D1D-4094-95D7-0F0AD16921C5}" type="slidenum">
              <a:rPr lang="fr-FR" smtClean="0"/>
              <a:pPr/>
              <a:t>‹Nr.›</a:t>
            </a:fld>
            <a:endParaRPr lang="fr-FR" dirty="0"/>
          </a:p>
        </p:txBody>
      </p:sp>
      <p:sp>
        <p:nvSpPr>
          <p:cNvPr id="7" name="Rectangle 6"/>
          <p:cNvSpPr/>
          <p:nvPr/>
        </p:nvSpPr>
        <p:spPr>
          <a:xfrm>
            <a:off x="7956376" y="0"/>
            <a:ext cx="1187624" cy="6858000"/>
          </a:xfrm>
          <a:prstGeom prst="rect">
            <a:avLst/>
          </a:prstGeom>
          <a:solidFill>
            <a:srgbClr val="004A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pic>
        <p:nvPicPr>
          <p:cNvPr id="8" name="Picture 2" descr="P:\1_En cours\Sites\Shutterstock photos\web\precision_measurement_tool.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00392" y="260648"/>
            <a:ext cx="900000" cy="6938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P:\1_En cours\Sites\Shutterstock photos\web\tankers.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00392" y="1412776"/>
            <a:ext cx="900000" cy="6551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P:\1_En cours\Sites\Shutterstock photos\web\radar.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100392" y="2515476"/>
            <a:ext cx="900000" cy="6975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P:\1_En cours\Sites\Shutterstock photos\web\medical.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100392" y="3717032"/>
            <a:ext cx="900000" cy="67342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7" descr="P:\1_En cours\Sites\Shutterstock photos\web\blood-pressure.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100392" y="4843799"/>
            <a:ext cx="900000" cy="60142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P:\1_En cours\Sites\Shutterstock photos\web\gold_scales.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00392" y="5923694"/>
            <a:ext cx="900000" cy="60165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395536" y="140371"/>
            <a:ext cx="934349" cy="934349"/>
          </a:xfrm>
          <a:prstGeom prst="rect">
            <a:avLst/>
          </a:prstGeom>
        </p:spPr>
      </p:pic>
      <p:sp>
        <p:nvSpPr>
          <p:cNvPr id="15" name="TextBox 14"/>
          <p:cNvSpPr txBox="1"/>
          <p:nvPr userDrawn="1"/>
        </p:nvSpPr>
        <p:spPr>
          <a:xfrm>
            <a:off x="1445416" y="315159"/>
            <a:ext cx="6408712" cy="584775"/>
          </a:xfrm>
          <a:prstGeom prst="rect">
            <a:avLst/>
          </a:prstGeom>
          <a:noFill/>
        </p:spPr>
        <p:txBody>
          <a:bodyPr wrap="square" rtlCol="0">
            <a:spAutoFit/>
          </a:bodyPr>
          <a:lstStyle/>
          <a:p>
            <a:r>
              <a:rPr lang="en-GB" sz="3200" dirty="0">
                <a:solidFill>
                  <a:srgbClr val="0070C0"/>
                </a:solidFill>
              </a:rPr>
              <a:t>OIML Certification System (OIML-CS)</a:t>
            </a:r>
          </a:p>
        </p:txBody>
      </p:sp>
      <p:sp>
        <p:nvSpPr>
          <p:cNvPr id="16" name="TextBox 15"/>
          <p:cNvSpPr txBox="1"/>
          <p:nvPr userDrawn="1"/>
        </p:nvSpPr>
        <p:spPr>
          <a:xfrm>
            <a:off x="3563888" y="6519827"/>
            <a:ext cx="1268296" cy="276999"/>
          </a:xfrm>
          <a:prstGeom prst="rect">
            <a:avLst/>
          </a:prstGeom>
          <a:noFill/>
        </p:spPr>
        <p:txBody>
          <a:bodyPr wrap="none" rtlCol="0">
            <a:spAutoFit/>
          </a:bodyPr>
          <a:lstStyle/>
          <a:p>
            <a:r>
              <a:rPr lang="en-GB" sz="1200" dirty="0">
                <a:solidFill>
                  <a:srgbClr val="FF0000"/>
                </a:solidFill>
              </a:rPr>
              <a:t>OIML-CS Seminar</a:t>
            </a:r>
          </a:p>
        </p:txBody>
      </p:sp>
      <p:sp>
        <p:nvSpPr>
          <p:cNvPr id="18" name="TextBox 17"/>
          <p:cNvSpPr txBox="1"/>
          <p:nvPr userDrawn="1"/>
        </p:nvSpPr>
        <p:spPr>
          <a:xfrm>
            <a:off x="395536" y="6519826"/>
            <a:ext cx="1460656" cy="276999"/>
          </a:xfrm>
          <a:prstGeom prst="rect">
            <a:avLst/>
          </a:prstGeom>
          <a:noFill/>
        </p:spPr>
        <p:txBody>
          <a:bodyPr wrap="none" rtlCol="0">
            <a:spAutoFit/>
          </a:bodyPr>
          <a:lstStyle/>
          <a:p>
            <a:r>
              <a:rPr lang="en-GB" sz="1200" dirty="0">
                <a:solidFill>
                  <a:srgbClr val="FF0000"/>
                </a:solidFill>
              </a:rPr>
              <a:t>Shanghai, June 2017</a:t>
            </a:r>
          </a:p>
        </p:txBody>
      </p:sp>
    </p:spTree>
    <p:extLst>
      <p:ext uri="{BB962C8B-B14F-4D97-AF65-F5344CB8AC3E}">
        <p14:creationId xmlns:p14="http://schemas.microsoft.com/office/powerpoint/2010/main" val="3680254490"/>
      </p:ext>
    </p:extLst>
  </p:cSld>
  <p:clrMap bg1="lt1" tx1="dk1" bg2="lt2" tx2="dk2" accent1="accent1" accent2="accent2" accent3="accent3" accent4="accent4" accent5="accent5" accent6="accent6" hlink="hlink" folHlink="folHlink"/>
  <p:sldLayoutIdLst>
    <p:sldLayoutId id="2147483652" r:id="rId1"/>
    <p:sldLayoutId id="2147483653" r:id="rId2"/>
  </p:sldLayoutIdLst>
  <p:hf hdr="0" dt="0"/>
  <p:txStyles>
    <p:titleStyle>
      <a:lvl1pPr algn="ctr" defTabSz="914400" rtl="0" eaLnBrk="1" latinLnBrk="0" hangingPunct="1">
        <a:spcBef>
          <a:spcPct val="0"/>
        </a:spcBef>
        <a:buNone/>
        <a:defRPr sz="3600" kern="1200" baseline="0">
          <a:solidFill>
            <a:srgbClr val="C00000"/>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10" Type="http://schemas.openxmlformats.org/officeDocument/2006/relationships/image" Target="../media/image22.jpeg"/><Relationship Id="rId4" Type="http://schemas.openxmlformats.org/officeDocument/2006/relationships/image" Target="../media/image16.jpeg"/><Relationship Id="rId9" Type="http://schemas.openxmlformats.org/officeDocument/2006/relationships/image" Target="../media/image21.jpeg"/></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hyperlink" Target="http://www.oiml.org/" TargetMode="External"/><Relationship Id="rId2" Type="http://schemas.openxmlformats.org/officeDocument/2006/relationships/hyperlink" Target="mailto:paul.dixon@oiml.org" TargetMode="Externa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2555" y="1310903"/>
            <a:ext cx="7126560" cy="1470025"/>
          </a:xfrm>
        </p:spPr>
        <p:txBody>
          <a:bodyPr/>
          <a:lstStyle/>
          <a:p>
            <a:r>
              <a:rPr lang="en-GB" dirty="0"/>
              <a:t>Introduction to the OIML-CS</a:t>
            </a:r>
          </a:p>
        </p:txBody>
      </p:sp>
      <p:sp>
        <p:nvSpPr>
          <p:cNvPr id="4" name="Slide Number Placeholder 3"/>
          <p:cNvSpPr>
            <a:spLocks noGrp="1"/>
          </p:cNvSpPr>
          <p:nvPr>
            <p:ph type="sldNum" sz="quarter" idx="12"/>
          </p:nvPr>
        </p:nvSpPr>
        <p:spPr/>
        <p:txBody>
          <a:bodyPr/>
          <a:lstStyle/>
          <a:p>
            <a:fld id="{112F3AA7-8D1D-4094-95D7-0F0AD16921C5}" type="slidenum">
              <a:rPr lang="fr-FR" smtClean="0"/>
              <a:pPr/>
              <a:t>1</a:t>
            </a:fld>
            <a:endParaRPr lang="fr-FR"/>
          </a:p>
        </p:txBody>
      </p:sp>
      <p:sp>
        <p:nvSpPr>
          <p:cNvPr id="5" name="Subtitle 2"/>
          <p:cNvSpPr>
            <a:spLocks noGrp="1"/>
          </p:cNvSpPr>
          <p:nvPr/>
        </p:nvSpPr>
        <p:spPr>
          <a:xfrm>
            <a:off x="467544" y="2492896"/>
            <a:ext cx="7128792" cy="3312368"/>
          </a:xfrm>
          <a:prstGeom prst="rect">
            <a:avLst/>
          </a:prstGeom>
        </p:spPr>
        <p:txBody>
          <a:bodyPr vert="horz" lIns="91440" tIns="45720" rIns="91440" bIns="45720" rtlCol="0" anchor="ctr">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2800" dirty="0">
                <a:solidFill>
                  <a:schemeClr val="tx1"/>
                </a:solidFill>
              </a:rPr>
              <a:t>COOMET </a:t>
            </a:r>
            <a:r>
              <a:rPr lang="fr-FR" sz="2800" dirty="0" err="1">
                <a:solidFill>
                  <a:schemeClr val="tx1"/>
                </a:solidFill>
              </a:rPr>
              <a:t>Seminar</a:t>
            </a:r>
            <a:r>
              <a:rPr lang="fr-FR" sz="2800" dirty="0">
                <a:solidFill>
                  <a:schemeClr val="tx1"/>
                </a:solidFill>
              </a:rPr>
              <a:t> </a:t>
            </a:r>
          </a:p>
          <a:p>
            <a:r>
              <a:rPr lang="fr-FR" sz="2800" dirty="0">
                <a:solidFill>
                  <a:schemeClr val="tx1"/>
                </a:solidFill>
              </a:rPr>
              <a:t>OIML Certification System (OIML-CS)</a:t>
            </a:r>
          </a:p>
          <a:p>
            <a:r>
              <a:rPr lang="fr-FR" sz="2400" dirty="0">
                <a:solidFill>
                  <a:schemeClr val="tx1"/>
                </a:solidFill>
              </a:rPr>
              <a:t>Moscow, </a:t>
            </a:r>
            <a:r>
              <a:rPr lang="fr-FR" sz="2400" dirty="0" err="1">
                <a:solidFill>
                  <a:schemeClr val="tx1"/>
                </a:solidFill>
              </a:rPr>
              <a:t>Russian</a:t>
            </a:r>
            <a:r>
              <a:rPr lang="fr-FR" sz="2400" dirty="0">
                <a:solidFill>
                  <a:schemeClr val="tx1"/>
                </a:solidFill>
              </a:rPr>
              <a:t> </a:t>
            </a:r>
            <a:r>
              <a:rPr lang="fr-FR" sz="2400" dirty="0" err="1">
                <a:solidFill>
                  <a:schemeClr val="tx1"/>
                </a:solidFill>
              </a:rPr>
              <a:t>Federation</a:t>
            </a:r>
            <a:r>
              <a:rPr lang="fr-FR" sz="2400" dirty="0">
                <a:solidFill>
                  <a:schemeClr val="tx1"/>
                </a:solidFill>
              </a:rPr>
              <a:t>, May 2018</a:t>
            </a:r>
          </a:p>
          <a:p>
            <a:endParaRPr lang="fr-FR" dirty="0">
              <a:solidFill>
                <a:schemeClr val="tx1"/>
              </a:solidFill>
            </a:endParaRPr>
          </a:p>
          <a:p>
            <a:r>
              <a:rPr lang="fr-FR" sz="2000" dirty="0">
                <a:solidFill>
                  <a:schemeClr val="tx1"/>
                </a:solidFill>
              </a:rPr>
              <a:t>Paul Dixon</a:t>
            </a:r>
            <a:br>
              <a:rPr lang="fr-FR" sz="2000" dirty="0">
                <a:solidFill>
                  <a:schemeClr val="tx1"/>
                </a:solidFill>
              </a:rPr>
            </a:br>
            <a:r>
              <a:rPr lang="fr-FR" sz="2000" dirty="0">
                <a:solidFill>
                  <a:schemeClr val="tx1"/>
                </a:solidFill>
              </a:rPr>
              <a:t>BIML Assistant </a:t>
            </a:r>
            <a:r>
              <a:rPr lang="fr-FR" sz="2000" dirty="0" err="1">
                <a:solidFill>
                  <a:schemeClr val="tx1"/>
                </a:solidFill>
              </a:rPr>
              <a:t>Director</a:t>
            </a:r>
            <a:endParaRPr lang="fr-FR" sz="2000" dirty="0">
              <a:solidFill>
                <a:schemeClr val="tx1"/>
              </a:solidFill>
            </a:endParaRPr>
          </a:p>
        </p:txBody>
      </p:sp>
    </p:spTree>
    <p:extLst>
      <p:ext uri="{BB962C8B-B14F-4D97-AF65-F5344CB8AC3E}">
        <p14:creationId xmlns:p14="http://schemas.microsoft.com/office/powerpoint/2010/main" val="31880235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1124744"/>
            <a:ext cx="7283152" cy="504056"/>
          </a:xfrm>
        </p:spPr>
        <p:txBody>
          <a:bodyPr>
            <a:normAutofit fontScale="90000"/>
          </a:bodyPr>
          <a:lstStyle/>
          <a:p>
            <a:r>
              <a:rPr lang="nl-NL" dirty="0"/>
              <a:t>Participants in the OIML-CS</a:t>
            </a:r>
            <a:endParaRPr lang="de-DE" dirty="0"/>
          </a:p>
        </p:txBody>
      </p:sp>
      <p:sp>
        <p:nvSpPr>
          <p:cNvPr id="3" name="Inhaltsplatzhalter 2"/>
          <p:cNvSpPr>
            <a:spLocks noGrp="1"/>
          </p:cNvSpPr>
          <p:nvPr>
            <p:ph idx="1"/>
          </p:nvPr>
        </p:nvSpPr>
        <p:spPr>
          <a:xfrm>
            <a:off x="457200" y="1832674"/>
            <a:ext cx="7283152" cy="4523711"/>
          </a:xfrm>
        </p:spPr>
        <p:txBody>
          <a:bodyPr>
            <a:noAutofit/>
          </a:bodyPr>
          <a:lstStyle/>
          <a:p>
            <a:pPr marL="0" indent="0">
              <a:lnSpc>
                <a:spcPct val="110000"/>
              </a:lnSpc>
              <a:spcBef>
                <a:spcPts val="0"/>
              </a:spcBef>
              <a:spcAft>
                <a:spcPts val="1200"/>
              </a:spcAft>
              <a:buNone/>
            </a:pPr>
            <a:r>
              <a:rPr lang="en-US" sz="2800" b="1" dirty="0">
                <a:solidFill>
                  <a:srgbClr val="00B0F0"/>
                </a:solidFill>
                <a:cs typeface="Arial" panose="020B0604020202020204" pitchFamily="34" charset="0"/>
              </a:rPr>
              <a:t>OIML Issuing Authority</a:t>
            </a:r>
          </a:p>
          <a:p>
            <a:pPr marL="0" indent="0">
              <a:lnSpc>
                <a:spcPct val="110000"/>
              </a:lnSpc>
              <a:spcBef>
                <a:spcPts val="0"/>
              </a:spcBef>
              <a:buNone/>
            </a:pPr>
            <a:r>
              <a:rPr lang="en-US" sz="2800" dirty="0"/>
              <a:t>conformity assessment body from an OIML Member State </a:t>
            </a:r>
            <a:r>
              <a:rPr lang="en-US" sz="2800" b="1" dirty="0"/>
              <a:t>issuing</a:t>
            </a:r>
            <a:r>
              <a:rPr lang="en-US" sz="2800" dirty="0"/>
              <a:t> </a:t>
            </a:r>
            <a:r>
              <a:rPr lang="en-US" sz="2800" u="sng" dirty="0"/>
              <a:t>OIML Certificates </a:t>
            </a:r>
            <a:r>
              <a:rPr lang="en-US" sz="2800" dirty="0"/>
              <a:t>and associated </a:t>
            </a:r>
            <a:r>
              <a:rPr lang="en-US" sz="2800" u="sng" dirty="0"/>
              <a:t>OIML type evaluation reports </a:t>
            </a:r>
            <a:r>
              <a:rPr lang="en-US" sz="2800" dirty="0"/>
              <a:t>in accordance with Scheme A or Scheme B</a:t>
            </a:r>
          </a:p>
        </p:txBody>
      </p:sp>
      <p:sp>
        <p:nvSpPr>
          <p:cNvPr id="4" name="Foliennummernplatzhalter 3"/>
          <p:cNvSpPr>
            <a:spLocks noGrp="1"/>
          </p:cNvSpPr>
          <p:nvPr>
            <p:ph type="sldNum" sz="quarter" idx="12"/>
          </p:nvPr>
        </p:nvSpPr>
        <p:spPr/>
        <p:txBody>
          <a:bodyPr/>
          <a:lstStyle/>
          <a:p>
            <a:fld id="{112F3AA7-8D1D-4094-95D7-0F0AD16921C5}" type="slidenum">
              <a:rPr lang="fr-FR" smtClean="0"/>
              <a:pPr/>
              <a:t>10</a:t>
            </a:fld>
            <a:endParaRPr lang="fr-FR"/>
          </a:p>
        </p:txBody>
      </p:sp>
    </p:spTree>
    <p:extLst>
      <p:ext uri="{BB962C8B-B14F-4D97-AF65-F5344CB8AC3E}">
        <p14:creationId xmlns:p14="http://schemas.microsoft.com/office/powerpoint/2010/main" val="1935048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endParaRPr lang="nl-NL"/>
          </a:p>
        </p:txBody>
      </p:sp>
      <p:sp>
        <p:nvSpPr>
          <p:cNvPr id="3" name="Tijdelijke aanduiding voor inhoud 2"/>
          <p:cNvSpPr>
            <a:spLocks noGrp="1"/>
          </p:cNvSpPr>
          <p:nvPr>
            <p:ph idx="1"/>
          </p:nvPr>
        </p:nvSpPr>
        <p:spPr/>
        <p:txBody>
          <a:bodyPr>
            <a:normAutofit/>
          </a:bodyPr>
          <a:lstStyle/>
          <a:p>
            <a:pPr marL="0" indent="0">
              <a:buNone/>
            </a:pPr>
            <a:r>
              <a:rPr lang="en-US" dirty="0">
                <a:solidFill>
                  <a:srgbClr val="00B0F0"/>
                </a:solidFill>
              </a:rPr>
              <a:t>(Internal) </a:t>
            </a:r>
            <a:r>
              <a:rPr lang="en-US" b="1" dirty="0">
                <a:solidFill>
                  <a:srgbClr val="00B0F0"/>
                </a:solidFill>
              </a:rPr>
              <a:t>Test Laboratory</a:t>
            </a:r>
          </a:p>
          <a:p>
            <a:pPr marL="0" indent="0">
              <a:buNone/>
            </a:pPr>
            <a:r>
              <a:rPr lang="en-US" dirty="0"/>
              <a:t>Test Laboratory that is designated by an OIML Issuing Authority, and registered in the Declaration, that is part of the same organization as the OIML Issuing Authority</a:t>
            </a:r>
          </a:p>
          <a:p>
            <a:pPr marL="0" indent="0">
              <a:buNone/>
            </a:pPr>
            <a:r>
              <a:rPr lang="en-US" sz="2400" i="1" dirty="0"/>
              <a:t>Issues the Test Report that includes the results of tests and examinations it carried out on the basis of the relevant OIML Recommendation</a:t>
            </a:r>
            <a:endParaRPr lang="nl-NL" i="1" dirty="0"/>
          </a:p>
        </p:txBody>
      </p:sp>
      <p:sp>
        <p:nvSpPr>
          <p:cNvPr id="4" name="Tijdelijke aanduiding voor dianummer 3"/>
          <p:cNvSpPr>
            <a:spLocks noGrp="1"/>
          </p:cNvSpPr>
          <p:nvPr>
            <p:ph type="sldNum" sz="quarter" idx="12"/>
          </p:nvPr>
        </p:nvSpPr>
        <p:spPr/>
        <p:txBody>
          <a:bodyPr/>
          <a:lstStyle/>
          <a:p>
            <a:fld id="{112F3AA7-8D1D-4094-95D7-0F0AD16921C5}" type="slidenum">
              <a:rPr lang="fr-FR" smtClean="0"/>
              <a:pPr/>
              <a:t>11</a:t>
            </a:fld>
            <a:endParaRPr lang="fr-F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1124744"/>
            <a:ext cx="7283152" cy="504056"/>
          </a:xfrm>
        </p:spPr>
        <p:txBody>
          <a:bodyPr>
            <a:normAutofit fontScale="90000"/>
          </a:bodyPr>
          <a:lstStyle/>
          <a:p>
            <a:r>
              <a:rPr lang="nl-NL" dirty="0"/>
              <a:t>Participants in the OIML-CS</a:t>
            </a:r>
            <a:endParaRPr lang="de-DE" dirty="0"/>
          </a:p>
        </p:txBody>
      </p:sp>
      <p:sp>
        <p:nvSpPr>
          <p:cNvPr id="3" name="Inhaltsplatzhalter 2"/>
          <p:cNvSpPr>
            <a:spLocks noGrp="1"/>
          </p:cNvSpPr>
          <p:nvPr>
            <p:ph idx="1"/>
          </p:nvPr>
        </p:nvSpPr>
        <p:spPr>
          <a:xfrm>
            <a:off x="457200" y="1832674"/>
            <a:ext cx="7283152" cy="4523711"/>
          </a:xfrm>
        </p:spPr>
        <p:txBody>
          <a:bodyPr>
            <a:noAutofit/>
          </a:bodyPr>
          <a:lstStyle/>
          <a:p>
            <a:pPr marL="0" indent="0">
              <a:lnSpc>
                <a:spcPct val="110000"/>
              </a:lnSpc>
              <a:spcBef>
                <a:spcPts val="0"/>
              </a:spcBef>
              <a:spcAft>
                <a:spcPts val="1200"/>
              </a:spcAft>
              <a:buNone/>
            </a:pPr>
            <a:r>
              <a:rPr lang="en-US" sz="2800" b="1" dirty="0">
                <a:solidFill>
                  <a:srgbClr val="00B0F0"/>
                </a:solidFill>
                <a:cs typeface="Arial" panose="020B0604020202020204" pitchFamily="34" charset="0"/>
              </a:rPr>
              <a:t>Utilizer</a:t>
            </a:r>
          </a:p>
          <a:p>
            <a:pPr marL="0" indent="0">
              <a:lnSpc>
                <a:spcPct val="110000"/>
              </a:lnSpc>
              <a:spcBef>
                <a:spcPts val="0"/>
              </a:spcBef>
              <a:buNone/>
            </a:pPr>
            <a:r>
              <a:rPr lang="en-US" sz="2800" dirty="0"/>
              <a:t>national issuing authority or national responsible body from an OIML Member State that has signed the Declaration, indicating the terms of </a:t>
            </a:r>
            <a:r>
              <a:rPr lang="en-US" sz="2800" b="1" dirty="0"/>
              <a:t>acceptance</a:t>
            </a:r>
            <a:r>
              <a:rPr lang="en-US" sz="2800" dirty="0"/>
              <a:t> of OIML Certificates and/or OIML type evaluation reports issued under Scheme A or Scheme B</a:t>
            </a:r>
          </a:p>
        </p:txBody>
      </p:sp>
      <p:sp>
        <p:nvSpPr>
          <p:cNvPr id="4" name="Foliennummernplatzhalter 3"/>
          <p:cNvSpPr>
            <a:spLocks noGrp="1"/>
          </p:cNvSpPr>
          <p:nvPr>
            <p:ph type="sldNum" sz="quarter" idx="12"/>
          </p:nvPr>
        </p:nvSpPr>
        <p:spPr/>
        <p:txBody>
          <a:bodyPr/>
          <a:lstStyle/>
          <a:p>
            <a:fld id="{112F3AA7-8D1D-4094-95D7-0F0AD16921C5}" type="slidenum">
              <a:rPr lang="fr-FR" smtClean="0"/>
              <a:pPr/>
              <a:t>12</a:t>
            </a:fld>
            <a:endParaRPr lang="fr-FR"/>
          </a:p>
        </p:txBody>
      </p:sp>
    </p:spTree>
    <p:extLst>
      <p:ext uri="{BB962C8B-B14F-4D97-AF65-F5344CB8AC3E}">
        <p14:creationId xmlns:p14="http://schemas.microsoft.com/office/powerpoint/2010/main" val="38567241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1124744"/>
            <a:ext cx="7283152" cy="504056"/>
          </a:xfrm>
        </p:spPr>
        <p:txBody>
          <a:bodyPr>
            <a:normAutofit fontScale="90000"/>
          </a:bodyPr>
          <a:lstStyle/>
          <a:p>
            <a:r>
              <a:rPr lang="nl-NL" dirty="0"/>
              <a:t>Participants in the OIML-CS</a:t>
            </a:r>
            <a:endParaRPr lang="de-DE" dirty="0"/>
          </a:p>
        </p:txBody>
      </p:sp>
      <p:sp>
        <p:nvSpPr>
          <p:cNvPr id="3" name="Inhaltsplatzhalter 2"/>
          <p:cNvSpPr>
            <a:spLocks noGrp="1"/>
          </p:cNvSpPr>
          <p:nvPr>
            <p:ph idx="1"/>
          </p:nvPr>
        </p:nvSpPr>
        <p:spPr>
          <a:xfrm>
            <a:off x="457200" y="1832674"/>
            <a:ext cx="7283152" cy="4523711"/>
          </a:xfrm>
        </p:spPr>
        <p:txBody>
          <a:bodyPr>
            <a:noAutofit/>
          </a:bodyPr>
          <a:lstStyle/>
          <a:p>
            <a:pPr marL="0" indent="0">
              <a:lnSpc>
                <a:spcPct val="110000"/>
              </a:lnSpc>
              <a:spcBef>
                <a:spcPts val="0"/>
              </a:spcBef>
              <a:spcAft>
                <a:spcPts val="1200"/>
              </a:spcAft>
              <a:buNone/>
            </a:pPr>
            <a:r>
              <a:rPr lang="en-US" sz="2800" b="1" dirty="0">
                <a:solidFill>
                  <a:srgbClr val="00B0F0"/>
                </a:solidFill>
                <a:cs typeface="Arial" panose="020B0604020202020204" pitchFamily="34" charset="0"/>
              </a:rPr>
              <a:t>Associate</a:t>
            </a:r>
          </a:p>
          <a:p>
            <a:pPr marL="0" indent="0">
              <a:lnSpc>
                <a:spcPct val="110000"/>
              </a:lnSpc>
              <a:spcBef>
                <a:spcPts val="0"/>
              </a:spcBef>
              <a:buNone/>
            </a:pPr>
            <a:r>
              <a:rPr lang="en-US" sz="2800" dirty="0"/>
              <a:t>national issuing authority or national responsible body from an OIML Corresponding Member that has signed the Declaration indicating the terms of </a:t>
            </a:r>
            <a:r>
              <a:rPr lang="en-US" sz="2800" b="1" dirty="0"/>
              <a:t>acceptance</a:t>
            </a:r>
            <a:r>
              <a:rPr lang="en-US" sz="2800" dirty="0"/>
              <a:t> of OIML Certificates and/or OIML type evaluation reports</a:t>
            </a:r>
            <a:endParaRPr lang="en-US" sz="2800" dirty="0">
              <a:cs typeface="Arial" panose="020B0604020202020204" pitchFamily="34" charset="0"/>
            </a:endParaRPr>
          </a:p>
        </p:txBody>
      </p:sp>
      <p:sp>
        <p:nvSpPr>
          <p:cNvPr id="4" name="Foliennummernplatzhalter 3"/>
          <p:cNvSpPr>
            <a:spLocks noGrp="1"/>
          </p:cNvSpPr>
          <p:nvPr>
            <p:ph type="sldNum" sz="quarter" idx="12"/>
          </p:nvPr>
        </p:nvSpPr>
        <p:spPr/>
        <p:txBody>
          <a:bodyPr/>
          <a:lstStyle/>
          <a:p>
            <a:fld id="{112F3AA7-8D1D-4094-95D7-0F0AD16921C5}" type="slidenum">
              <a:rPr lang="fr-FR" smtClean="0"/>
              <a:pPr/>
              <a:t>13</a:t>
            </a:fld>
            <a:endParaRPr lang="fr-FR"/>
          </a:p>
        </p:txBody>
      </p:sp>
    </p:spTree>
    <p:extLst>
      <p:ext uri="{BB962C8B-B14F-4D97-AF65-F5344CB8AC3E}">
        <p14:creationId xmlns:p14="http://schemas.microsoft.com/office/powerpoint/2010/main" val="11873511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1124744"/>
            <a:ext cx="7283152" cy="504056"/>
          </a:xfrm>
        </p:spPr>
        <p:txBody>
          <a:bodyPr>
            <a:normAutofit fontScale="90000"/>
          </a:bodyPr>
          <a:lstStyle/>
          <a:p>
            <a:r>
              <a:rPr lang="nl-NL" dirty="0"/>
              <a:t>Participants in the OIML-CS</a:t>
            </a:r>
            <a:endParaRPr lang="de-DE" dirty="0"/>
          </a:p>
        </p:txBody>
      </p:sp>
      <p:sp>
        <p:nvSpPr>
          <p:cNvPr id="3" name="Inhaltsplatzhalter 2"/>
          <p:cNvSpPr>
            <a:spLocks noGrp="1"/>
          </p:cNvSpPr>
          <p:nvPr>
            <p:ph idx="1"/>
          </p:nvPr>
        </p:nvSpPr>
        <p:spPr>
          <a:xfrm>
            <a:off x="457200" y="1832674"/>
            <a:ext cx="7283152" cy="4523711"/>
          </a:xfrm>
        </p:spPr>
        <p:txBody>
          <a:bodyPr>
            <a:noAutofit/>
          </a:bodyPr>
          <a:lstStyle/>
          <a:p>
            <a:pPr marL="0" indent="0">
              <a:lnSpc>
                <a:spcPct val="110000"/>
              </a:lnSpc>
              <a:spcBef>
                <a:spcPts val="0"/>
              </a:spcBef>
              <a:spcAft>
                <a:spcPts val="1200"/>
              </a:spcAft>
              <a:buNone/>
            </a:pPr>
            <a:r>
              <a:rPr lang="en-US" sz="2800" b="1" dirty="0">
                <a:solidFill>
                  <a:srgbClr val="00B0F0"/>
                </a:solidFill>
                <a:cs typeface="Arial" panose="020B0604020202020204" pitchFamily="34" charset="0"/>
              </a:rPr>
              <a:t>OIML Issuing Authorities</a:t>
            </a:r>
          </a:p>
          <a:p>
            <a:pPr marL="400050" lvl="1" indent="0">
              <a:lnSpc>
                <a:spcPct val="110000"/>
              </a:lnSpc>
              <a:spcBef>
                <a:spcPts val="0"/>
              </a:spcBef>
              <a:spcAft>
                <a:spcPts val="1200"/>
              </a:spcAft>
              <a:buNone/>
            </a:pPr>
            <a:r>
              <a:rPr lang="en-US" dirty="0">
                <a:cs typeface="Arial" panose="020B0604020202020204" pitchFamily="34" charset="0"/>
              </a:rPr>
              <a:t>10 OIML IAs, with 20 Test Laboratories</a:t>
            </a:r>
          </a:p>
          <a:p>
            <a:pPr marL="400050" lvl="1" indent="0">
              <a:lnSpc>
                <a:spcPct val="110000"/>
              </a:lnSpc>
              <a:spcBef>
                <a:spcPts val="0"/>
              </a:spcBef>
              <a:spcAft>
                <a:spcPts val="1200"/>
              </a:spcAft>
              <a:buNone/>
            </a:pPr>
            <a:r>
              <a:rPr lang="en-US" dirty="0">
                <a:cs typeface="Arial" panose="020B0604020202020204" pitchFamily="34" charset="0"/>
              </a:rPr>
              <a:t>3 applications in progress</a:t>
            </a:r>
          </a:p>
          <a:p>
            <a:pPr marL="0" indent="0">
              <a:lnSpc>
                <a:spcPct val="110000"/>
              </a:lnSpc>
              <a:spcBef>
                <a:spcPts val="0"/>
              </a:spcBef>
              <a:spcAft>
                <a:spcPts val="1200"/>
              </a:spcAft>
              <a:buNone/>
            </a:pPr>
            <a:r>
              <a:rPr lang="en-US" sz="2800" b="1" dirty="0">
                <a:solidFill>
                  <a:srgbClr val="00B0F0"/>
                </a:solidFill>
                <a:cs typeface="Arial" panose="020B0604020202020204" pitchFamily="34" charset="0"/>
              </a:rPr>
              <a:t>Utilizers</a:t>
            </a:r>
          </a:p>
          <a:p>
            <a:pPr marL="400050" lvl="1" indent="0">
              <a:lnSpc>
                <a:spcPct val="110000"/>
              </a:lnSpc>
              <a:spcBef>
                <a:spcPts val="0"/>
              </a:spcBef>
              <a:buNone/>
            </a:pPr>
            <a:r>
              <a:rPr lang="en-US" dirty="0">
                <a:cs typeface="Arial" panose="020B0604020202020204" pitchFamily="34" charset="0"/>
              </a:rPr>
              <a:t>21 Utilizers</a:t>
            </a:r>
          </a:p>
          <a:p>
            <a:pPr marL="0" indent="0">
              <a:lnSpc>
                <a:spcPct val="110000"/>
              </a:lnSpc>
              <a:spcBef>
                <a:spcPts val="0"/>
              </a:spcBef>
              <a:spcAft>
                <a:spcPts val="1200"/>
              </a:spcAft>
              <a:buNone/>
            </a:pPr>
            <a:r>
              <a:rPr lang="en-US" sz="2800" b="1" dirty="0">
                <a:solidFill>
                  <a:srgbClr val="00B0F0"/>
                </a:solidFill>
                <a:cs typeface="Arial" panose="020B0604020202020204" pitchFamily="34" charset="0"/>
              </a:rPr>
              <a:t>Associates</a:t>
            </a:r>
          </a:p>
          <a:p>
            <a:pPr marL="400050" lvl="1" indent="0">
              <a:lnSpc>
                <a:spcPct val="110000"/>
              </a:lnSpc>
              <a:spcBef>
                <a:spcPts val="0"/>
              </a:spcBef>
              <a:buNone/>
            </a:pPr>
            <a:r>
              <a:rPr lang="en-US" dirty="0"/>
              <a:t>2 Associates</a:t>
            </a:r>
            <a:endParaRPr lang="en-US" dirty="0">
              <a:cs typeface="Arial" panose="020B0604020202020204" pitchFamily="34" charset="0"/>
            </a:endParaRPr>
          </a:p>
        </p:txBody>
      </p:sp>
      <p:sp>
        <p:nvSpPr>
          <p:cNvPr id="4" name="Foliennummernplatzhalter 3"/>
          <p:cNvSpPr>
            <a:spLocks noGrp="1"/>
          </p:cNvSpPr>
          <p:nvPr>
            <p:ph type="sldNum" sz="quarter" idx="12"/>
          </p:nvPr>
        </p:nvSpPr>
        <p:spPr/>
        <p:txBody>
          <a:bodyPr/>
          <a:lstStyle/>
          <a:p>
            <a:fld id="{112F3AA7-8D1D-4094-95D7-0F0AD16921C5}" type="slidenum">
              <a:rPr lang="fr-FR" smtClean="0"/>
              <a:pPr/>
              <a:t>14</a:t>
            </a:fld>
            <a:endParaRPr lang="fr-FR"/>
          </a:p>
        </p:txBody>
      </p:sp>
    </p:spTree>
    <p:extLst>
      <p:ext uri="{BB962C8B-B14F-4D97-AF65-F5344CB8AC3E}">
        <p14:creationId xmlns:p14="http://schemas.microsoft.com/office/powerpoint/2010/main" val="25704838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1124744"/>
            <a:ext cx="7283152" cy="504056"/>
          </a:xfrm>
        </p:spPr>
        <p:txBody>
          <a:bodyPr>
            <a:normAutofit fontScale="90000"/>
          </a:bodyPr>
          <a:lstStyle/>
          <a:p>
            <a:r>
              <a:rPr lang="nl-NL" dirty="0"/>
              <a:t>Participation in the OIML-CS</a:t>
            </a:r>
            <a:endParaRPr lang="de-DE" dirty="0"/>
          </a:p>
        </p:txBody>
      </p:sp>
      <p:sp>
        <p:nvSpPr>
          <p:cNvPr id="3" name="Inhaltsplatzhalter 2"/>
          <p:cNvSpPr>
            <a:spLocks noGrp="1"/>
          </p:cNvSpPr>
          <p:nvPr>
            <p:ph idx="1"/>
          </p:nvPr>
        </p:nvSpPr>
        <p:spPr>
          <a:xfrm>
            <a:off x="457200" y="1832674"/>
            <a:ext cx="7283152" cy="4523711"/>
          </a:xfrm>
        </p:spPr>
        <p:txBody>
          <a:bodyPr>
            <a:noAutofit/>
          </a:bodyPr>
          <a:lstStyle/>
          <a:p>
            <a:pPr>
              <a:lnSpc>
                <a:spcPct val="110000"/>
              </a:lnSpc>
              <a:spcBef>
                <a:spcPts val="0"/>
              </a:spcBef>
            </a:pPr>
            <a:r>
              <a:rPr lang="en-US" sz="2400" dirty="0">
                <a:cs typeface="Arial" panose="020B0604020202020204" pitchFamily="34" charset="0"/>
              </a:rPr>
              <a:t>For OIML Issuing Authorities and their Test Laboratories the requirements for Scheme A and Scheme B are the same, i.e. compliance with ISO/IEC 17065 and ISO/IEC 17025 respectively.</a:t>
            </a:r>
          </a:p>
          <a:p>
            <a:pPr>
              <a:lnSpc>
                <a:spcPct val="110000"/>
              </a:lnSpc>
              <a:spcBef>
                <a:spcPts val="0"/>
              </a:spcBef>
            </a:pPr>
            <a:r>
              <a:rPr lang="en-US" sz="2400" b="1" dirty="0">
                <a:cs typeface="Arial" panose="020B0604020202020204" pitchFamily="34" charset="0"/>
              </a:rPr>
              <a:t>However</a:t>
            </a:r>
            <a:r>
              <a:rPr lang="en-US" sz="2400" dirty="0">
                <a:cs typeface="Arial" panose="020B0604020202020204" pitchFamily="34" charset="0"/>
              </a:rPr>
              <a:t>, the evaluation of compliance is different:</a:t>
            </a:r>
          </a:p>
          <a:p>
            <a:pPr marL="760413" lvl="1" indent="-357188">
              <a:lnSpc>
                <a:spcPct val="110000"/>
              </a:lnSpc>
              <a:spcBef>
                <a:spcPts val="0"/>
              </a:spcBef>
            </a:pPr>
            <a:r>
              <a:rPr lang="en-US" sz="2200" dirty="0">
                <a:cs typeface="Arial" panose="020B0604020202020204" pitchFamily="34" charset="0"/>
              </a:rPr>
              <a:t>For participation in </a:t>
            </a:r>
            <a:r>
              <a:rPr lang="en-US" sz="2200" b="1" u="sng" dirty="0">
                <a:cs typeface="Arial" panose="020B0604020202020204" pitchFamily="34" charset="0"/>
              </a:rPr>
              <a:t>Scheme B</a:t>
            </a:r>
            <a:r>
              <a:rPr lang="en-US" sz="2200" dirty="0">
                <a:cs typeface="Arial" panose="020B0604020202020204" pitchFamily="34" charset="0"/>
              </a:rPr>
              <a:t>, it is sufficient to demonstrate compliance on the basis of “</a:t>
            </a:r>
            <a:r>
              <a:rPr lang="en-US" sz="2200" b="1" dirty="0">
                <a:solidFill>
                  <a:srgbClr val="00B0F0"/>
                </a:solidFill>
                <a:cs typeface="Arial" panose="020B0604020202020204" pitchFamily="34" charset="0"/>
              </a:rPr>
              <a:t>self-declaration</a:t>
            </a:r>
            <a:r>
              <a:rPr lang="en-US" sz="2200" dirty="0">
                <a:cs typeface="Arial" panose="020B0604020202020204" pitchFamily="34" charset="0"/>
              </a:rPr>
              <a:t>”.</a:t>
            </a:r>
          </a:p>
          <a:p>
            <a:pPr marL="760413" lvl="1" indent="-357188">
              <a:lnSpc>
                <a:spcPct val="110000"/>
              </a:lnSpc>
              <a:spcBef>
                <a:spcPts val="0"/>
              </a:spcBef>
            </a:pPr>
            <a:r>
              <a:rPr lang="en-US" sz="2200" dirty="0">
                <a:cs typeface="Arial" panose="020B0604020202020204" pitchFamily="34" charset="0"/>
              </a:rPr>
              <a:t>For participation in </a:t>
            </a:r>
            <a:r>
              <a:rPr lang="en-US" sz="2200" b="1" u="sng" dirty="0">
                <a:cs typeface="Arial" panose="020B0604020202020204" pitchFamily="34" charset="0"/>
              </a:rPr>
              <a:t>Scheme A</a:t>
            </a:r>
            <a:r>
              <a:rPr lang="en-US" sz="2200" dirty="0">
                <a:cs typeface="Arial" panose="020B0604020202020204" pitchFamily="34" charset="0"/>
              </a:rPr>
              <a:t>, compliance is demonstrated on the basis of </a:t>
            </a:r>
            <a:r>
              <a:rPr lang="en-US" sz="2200" b="1" dirty="0">
                <a:solidFill>
                  <a:srgbClr val="00B0F0"/>
                </a:solidFill>
                <a:cs typeface="Arial" panose="020B0604020202020204" pitchFamily="34" charset="0"/>
              </a:rPr>
              <a:t>accreditation or peer assessment</a:t>
            </a:r>
            <a:r>
              <a:rPr lang="en-US" sz="2200" dirty="0">
                <a:cs typeface="Arial" panose="020B0604020202020204" pitchFamily="34" charset="0"/>
              </a:rPr>
              <a:t>.</a:t>
            </a:r>
          </a:p>
        </p:txBody>
      </p:sp>
      <p:sp>
        <p:nvSpPr>
          <p:cNvPr id="4" name="Foliennummernplatzhalter 3"/>
          <p:cNvSpPr>
            <a:spLocks noGrp="1"/>
          </p:cNvSpPr>
          <p:nvPr>
            <p:ph type="sldNum" sz="quarter" idx="12"/>
          </p:nvPr>
        </p:nvSpPr>
        <p:spPr/>
        <p:txBody>
          <a:bodyPr/>
          <a:lstStyle/>
          <a:p>
            <a:fld id="{112F3AA7-8D1D-4094-95D7-0F0AD16921C5}" type="slidenum">
              <a:rPr lang="fr-FR" smtClean="0"/>
              <a:pPr/>
              <a:t>15</a:t>
            </a:fld>
            <a:endParaRPr lang="fr-FR"/>
          </a:p>
        </p:txBody>
      </p:sp>
    </p:spTree>
    <p:extLst>
      <p:ext uri="{BB962C8B-B14F-4D97-AF65-F5344CB8AC3E}">
        <p14:creationId xmlns:p14="http://schemas.microsoft.com/office/powerpoint/2010/main" val="5516872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1124744"/>
            <a:ext cx="7283152" cy="504056"/>
          </a:xfrm>
        </p:spPr>
        <p:txBody>
          <a:bodyPr>
            <a:normAutofit fontScale="90000"/>
          </a:bodyPr>
          <a:lstStyle/>
          <a:p>
            <a:r>
              <a:rPr lang="nl-NL" dirty="0"/>
              <a:t>Participation in the OIML-CS</a:t>
            </a:r>
            <a:endParaRPr lang="de-DE" dirty="0"/>
          </a:p>
        </p:txBody>
      </p:sp>
      <p:sp>
        <p:nvSpPr>
          <p:cNvPr id="3" name="Inhaltsplatzhalter 2"/>
          <p:cNvSpPr>
            <a:spLocks noGrp="1"/>
          </p:cNvSpPr>
          <p:nvPr>
            <p:ph idx="1"/>
          </p:nvPr>
        </p:nvSpPr>
        <p:spPr>
          <a:xfrm>
            <a:off x="457200" y="1832674"/>
            <a:ext cx="7283152" cy="4523711"/>
          </a:xfrm>
        </p:spPr>
        <p:txBody>
          <a:bodyPr>
            <a:normAutofit/>
          </a:bodyPr>
          <a:lstStyle/>
          <a:p>
            <a:pPr>
              <a:lnSpc>
                <a:spcPct val="110000"/>
              </a:lnSpc>
              <a:spcBef>
                <a:spcPts val="0"/>
              </a:spcBef>
              <a:tabLst>
                <a:tab pos="625475" algn="l"/>
              </a:tabLst>
            </a:pPr>
            <a:r>
              <a:rPr lang="en-US" sz="2400" dirty="0">
                <a:cs typeface="Arial" panose="020B0604020202020204" pitchFamily="34" charset="0"/>
              </a:rPr>
              <a:t>The Declarations of Mutual Confidence  (</a:t>
            </a:r>
            <a:r>
              <a:rPr lang="en-US" sz="2400" dirty="0" err="1">
                <a:cs typeface="Arial" panose="020B0604020202020204" pitchFamily="34" charset="0"/>
              </a:rPr>
              <a:t>DoMCs</a:t>
            </a:r>
            <a:r>
              <a:rPr lang="en-US" sz="2400" dirty="0">
                <a:cs typeface="Arial" panose="020B0604020202020204" pitchFamily="34" charset="0"/>
              </a:rPr>
              <a:t>) under the previous MAA have been replaced by a </a:t>
            </a:r>
            <a:r>
              <a:rPr lang="en-US" sz="2400" b="1" dirty="0">
                <a:solidFill>
                  <a:srgbClr val="00B0F0"/>
                </a:solidFill>
                <a:cs typeface="Arial" panose="020B0604020202020204" pitchFamily="34" charset="0"/>
              </a:rPr>
              <a:t>single</a:t>
            </a:r>
            <a:r>
              <a:rPr lang="en-US" sz="2400" dirty="0">
                <a:cs typeface="Arial" panose="020B0604020202020204" pitchFamily="34" charset="0"/>
              </a:rPr>
              <a:t> Declaration for each participant</a:t>
            </a:r>
          </a:p>
          <a:p>
            <a:pPr>
              <a:lnSpc>
                <a:spcPct val="110000"/>
              </a:lnSpc>
              <a:spcBef>
                <a:spcPts val="0"/>
              </a:spcBef>
            </a:pPr>
            <a:r>
              <a:rPr lang="en-US" sz="2400" dirty="0">
                <a:cs typeface="Arial" panose="020B0604020202020204" pitchFamily="34" charset="0"/>
              </a:rPr>
              <a:t>OIML Issuing Authorities declare their </a:t>
            </a:r>
            <a:r>
              <a:rPr lang="en-US" sz="2400" b="1" dirty="0">
                <a:solidFill>
                  <a:srgbClr val="00B0F0"/>
                </a:solidFill>
                <a:cs typeface="Arial" panose="020B0604020202020204" pitchFamily="34" charset="0"/>
              </a:rPr>
              <a:t>scope</a:t>
            </a:r>
            <a:r>
              <a:rPr lang="en-US" sz="2400" dirty="0">
                <a:cs typeface="Arial" panose="020B0604020202020204" pitchFamily="34" charset="0"/>
              </a:rPr>
              <a:t> for which measuring instrument categories they will </a:t>
            </a:r>
            <a:r>
              <a:rPr lang="en-US" sz="2400" b="1" dirty="0">
                <a:solidFill>
                  <a:srgbClr val="00B0F0"/>
                </a:solidFill>
                <a:cs typeface="Arial" panose="020B0604020202020204" pitchFamily="34" charset="0"/>
              </a:rPr>
              <a:t>issue</a:t>
            </a:r>
            <a:r>
              <a:rPr lang="en-US" sz="2400" dirty="0">
                <a:cs typeface="Arial" panose="020B0604020202020204" pitchFamily="34" charset="0"/>
              </a:rPr>
              <a:t> OIML certificates </a:t>
            </a:r>
          </a:p>
          <a:p>
            <a:pPr>
              <a:lnSpc>
                <a:spcPct val="110000"/>
              </a:lnSpc>
              <a:spcBef>
                <a:spcPts val="0"/>
              </a:spcBef>
            </a:pPr>
            <a:r>
              <a:rPr lang="en-US" sz="2400" dirty="0">
                <a:cs typeface="Arial" panose="020B0604020202020204" pitchFamily="34" charset="0"/>
              </a:rPr>
              <a:t>Utilizers/Associates declare their </a:t>
            </a:r>
            <a:r>
              <a:rPr lang="en-US" sz="2400" b="1" dirty="0">
                <a:cs typeface="Arial" panose="020B0604020202020204" pitchFamily="34" charset="0"/>
              </a:rPr>
              <a:t>scope</a:t>
            </a:r>
            <a:r>
              <a:rPr lang="en-US" sz="2400" dirty="0">
                <a:cs typeface="Arial" panose="020B0604020202020204" pitchFamily="34" charset="0"/>
              </a:rPr>
              <a:t> for which measuring instrument categories they will </a:t>
            </a:r>
            <a:r>
              <a:rPr lang="en-US" sz="2400" b="1" dirty="0">
                <a:cs typeface="Arial" panose="020B0604020202020204" pitchFamily="34" charset="0"/>
              </a:rPr>
              <a:t>accept</a:t>
            </a:r>
            <a:r>
              <a:rPr lang="en-US" sz="2400" dirty="0">
                <a:cs typeface="Arial" panose="020B0604020202020204" pitchFamily="34" charset="0"/>
              </a:rPr>
              <a:t> and utilize OIML Certificates and the associated type evaluation reports</a:t>
            </a:r>
          </a:p>
        </p:txBody>
      </p:sp>
      <p:sp>
        <p:nvSpPr>
          <p:cNvPr id="4" name="Foliennummernplatzhalter 3"/>
          <p:cNvSpPr>
            <a:spLocks noGrp="1"/>
          </p:cNvSpPr>
          <p:nvPr>
            <p:ph type="sldNum" sz="quarter" idx="12"/>
          </p:nvPr>
        </p:nvSpPr>
        <p:spPr/>
        <p:txBody>
          <a:bodyPr/>
          <a:lstStyle/>
          <a:p>
            <a:fld id="{112F3AA7-8D1D-4094-95D7-0F0AD16921C5}" type="slidenum">
              <a:rPr lang="fr-FR" smtClean="0"/>
              <a:pPr/>
              <a:t>16</a:t>
            </a:fld>
            <a:endParaRPr lang="fr-FR"/>
          </a:p>
        </p:txBody>
      </p:sp>
    </p:spTree>
    <p:extLst>
      <p:ext uri="{BB962C8B-B14F-4D97-AF65-F5344CB8AC3E}">
        <p14:creationId xmlns:p14="http://schemas.microsoft.com/office/powerpoint/2010/main" val="18195808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6687" y="1124744"/>
            <a:ext cx="7283152" cy="504056"/>
          </a:xfrm>
        </p:spPr>
        <p:txBody>
          <a:bodyPr>
            <a:normAutofit fontScale="90000"/>
          </a:bodyPr>
          <a:lstStyle/>
          <a:p>
            <a:r>
              <a:rPr lang="en-GB" dirty="0"/>
              <a:t>Management Structure</a:t>
            </a:r>
          </a:p>
        </p:txBody>
      </p:sp>
      <p:sp>
        <p:nvSpPr>
          <p:cNvPr id="4" name="Slide Number Placeholder 3"/>
          <p:cNvSpPr>
            <a:spLocks noGrp="1"/>
          </p:cNvSpPr>
          <p:nvPr>
            <p:ph type="sldNum" sz="quarter" idx="12"/>
          </p:nvPr>
        </p:nvSpPr>
        <p:spPr/>
        <p:txBody>
          <a:bodyPr/>
          <a:lstStyle/>
          <a:p>
            <a:fld id="{112F3AA7-8D1D-4094-95D7-0F0AD16921C5}" type="slidenum">
              <a:rPr lang="fr-FR" smtClean="0"/>
              <a:pPr/>
              <a:t>17</a:t>
            </a:fld>
            <a:endParaRPr lang="fr-FR"/>
          </a:p>
        </p:txBody>
      </p:sp>
      <p:pic>
        <p:nvPicPr>
          <p:cNvPr id="5" name="Content Placeholder 7"/>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964802" y="1700213"/>
            <a:ext cx="6268246" cy="4524375"/>
          </a:xfrm>
          <a:prstGeom prst="rect">
            <a:avLst/>
          </a:prstGeom>
          <a:noFill/>
          <a:ln>
            <a:noFill/>
          </a:ln>
        </p:spPr>
      </p:pic>
      <p:sp>
        <p:nvSpPr>
          <p:cNvPr id="3" name="Rectangle 2"/>
          <p:cNvSpPr/>
          <p:nvPr/>
        </p:nvSpPr>
        <p:spPr>
          <a:xfrm>
            <a:off x="3275856" y="3356992"/>
            <a:ext cx="4032448" cy="2952328"/>
          </a:xfrm>
          <a:prstGeom prst="rect">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039041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6687" y="1124744"/>
            <a:ext cx="7283152" cy="504056"/>
          </a:xfrm>
        </p:spPr>
        <p:txBody>
          <a:bodyPr>
            <a:normAutofit fontScale="90000"/>
          </a:bodyPr>
          <a:lstStyle/>
          <a:p>
            <a:r>
              <a:rPr lang="en-GB" dirty="0"/>
              <a:t>Management Committee</a:t>
            </a:r>
          </a:p>
        </p:txBody>
      </p:sp>
      <p:sp>
        <p:nvSpPr>
          <p:cNvPr id="4" name="Slide Number Placeholder 3"/>
          <p:cNvSpPr>
            <a:spLocks noGrp="1"/>
          </p:cNvSpPr>
          <p:nvPr>
            <p:ph type="sldNum" sz="quarter" idx="12"/>
          </p:nvPr>
        </p:nvSpPr>
        <p:spPr/>
        <p:txBody>
          <a:bodyPr/>
          <a:lstStyle/>
          <a:p>
            <a:fld id="{112F3AA7-8D1D-4094-95D7-0F0AD16921C5}" type="slidenum">
              <a:rPr lang="fr-FR" smtClean="0"/>
              <a:pPr/>
              <a:t>18</a:t>
            </a:fld>
            <a:endParaRPr lang="fr-FR"/>
          </a:p>
        </p:txBody>
      </p:sp>
      <p:pic>
        <p:nvPicPr>
          <p:cNvPr id="5" name="Content Placeholder 7"/>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964802" y="1700213"/>
            <a:ext cx="6268246" cy="4524375"/>
          </a:xfrm>
          <a:prstGeom prst="rect">
            <a:avLst/>
          </a:prstGeom>
          <a:noFill/>
          <a:ln>
            <a:noFill/>
          </a:ln>
        </p:spPr>
      </p:pic>
      <p:sp>
        <p:nvSpPr>
          <p:cNvPr id="3" name="Rectangle 2"/>
          <p:cNvSpPr/>
          <p:nvPr/>
        </p:nvSpPr>
        <p:spPr>
          <a:xfrm>
            <a:off x="4697424" y="3573016"/>
            <a:ext cx="1656184" cy="864096"/>
          </a:xfrm>
          <a:prstGeom prst="rect">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005061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http://gymtsv.com.au/wp-content/uploads/2015/01/mgtcom-400x27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83667" y="1916832"/>
            <a:ext cx="2243119" cy="16561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96687" y="1124744"/>
            <a:ext cx="7283152" cy="504056"/>
          </a:xfrm>
        </p:spPr>
        <p:txBody>
          <a:bodyPr>
            <a:normAutofit fontScale="90000"/>
          </a:bodyPr>
          <a:lstStyle/>
          <a:p>
            <a:r>
              <a:rPr lang="en-GB" dirty="0"/>
              <a:t>Management Committee</a:t>
            </a:r>
          </a:p>
        </p:txBody>
      </p:sp>
      <p:sp>
        <p:nvSpPr>
          <p:cNvPr id="4" name="Slide Number Placeholder 3"/>
          <p:cNvSpPr>
            <a:spLocks noGrp="1"/>
          </p:cNvSpPr>
          <p:nvPr>
            <p:ph type="sldNum" sz="quarter" idx="12"/>
          </p:nvPr>
        </p:nvSpPr>
        <p:spPr/>
        <p:txBody>
          <a:bodyPr/>
          <a:lstStyle/>
          <a:p>
            <a:fld id="{112F3AA7-8D1D-4094-95D7-0F0AD16921C5}" type="slidenum">
              <a:rPr lang="fr-FR" smtClean="0"/>
              <a:pPr/>
              <a:t>19</a:t>
            </a:fld>
            <a:endParaRPr lang="fr-FR"/>
          </a:p>
        </p:txBody>
      </p:sp>
      <p:sp>
        <p:nvSpPr>
          <p:cNvPr id="7" name="Content Placeholder 6"/>
          <p:cNvSpPr>
            <a:spLocks noGrp="1"/>
          </p:cNvSpPr>
          <p:nvPr>
            <p:ph idx="1"/>
          </p:nvPr>
        </p:nvSpPr>
        <p:spPr>
          <a:xfrm>
            <a:off x="395536" y="1700808"/>
            <a:ext cx="7283152" cy="4752529"/>
          </a:xfrm>
        </p:spPr>
        <p:txBody>
          <a:bodyPr>
            <a:normAutofit fontScale="62500" lnSpcReduction="20000"/>
          </a:bodyPr>
          <a:lstStyle/>
          <a:p>
            <a:pPr marL="4763" lvl="1" indent="0">
              <a:buNone/>
            </a:pPr>
            <a:r>
              <a:rPr lang="en-US" sz="4500" dirty="0"/>
              <a:t>Composition:</a:t>
            </a:r>
            <a:endParaRPr lang="en-GB" sz="4500" dirty="0"/>
          </a:p>
          <a:p>
            <a:pPr lvl="0"/>
            <a:r>
              <a:rPr lang="en-US" dirty="0"/>
              <a:t>one member per OIML Member State that</a:t>
            </a:r>
          </a:p>
          <a:p>
            <a:pPr marL="360363" lvl="0" indent="0">
              <a:buNone/>
            </a:pPr>
            <a:r>
              <a:rPr lang="en-US" dirty="0"/>
              <a:t>has at least one OIML Issuing Authority or </a:t>
            </a:r>
          </a:p>
          <a:p>
            <a:pPr marL="360363" lvl="0" indent="0">
              <a:buNone/>
            </a:pPr>
            <a:r>
              <a:rPr lang="en-US" dirty="0"/>
              <a:t>Utilizer, designated by the CIML Member;</a:t>
            </a:r>
            <a:endParaRPr lang="en-GB" dirty="0"/>
          </a:p>
          <a:p>
            <a:pPr lvl="0"/>
            <a:r>
              <a:rPr lang="en-US" dirty="0"/>
              <a:t>one member per OIML Corresponding </a:t>
            </a:r>
          </a:p>
          <a:p>
            <a:pPr marL="360363" lvl="0" indent="0">
              <a:buNone/>
            </a:pPr>
            <a:r>
              <a:rPr lang="en-US" dirty="0"/>
              <a:t>Member that has at least one Associate, </a:t>
            </a:r>
          </a:p>
          <a:p>
            <a:pPr marL="360363" lvl="0" indent="0">
              <a:buNone/>
            </a:pPr>
            <a:r>
              <a:rPr lang="en-US" dirty="0"/>
              <a:t>designated by the OIML Corresponding Member (no vote);</a:t>
            </a:r>
            <a:endParaRPr lang="en-GB" dirty="0"/>
          </a:p>
          <a:p>
            <a:pPr lvl="0"/>
            <a:r>
              <a:rPr lang="en-US" dirty="0"/>
              <a:t>a Chairperson, nominated from amongst the MC members from OIML Member States and appointed by the CIML;</a:t>
            </a:r>
            <a:endParaRPr lang="en-GB" dirty="0"/>
          </a:p>
          <a:p>
            <a:pPr lvl="0"/>
            <a:r>
              <a:rPr lang="en-US" dirty="0"/>
              <a:t>a Deputy Chairperson, nominated from amongst the MC members from OIML Member States and appointed by the CIML; </a:t>
            </a:r>
            <a:endParaRPr lang="en-GB" dirty="0"/>
          </a:p>
          <a:p>
            <a:pPr lvl="0"/>
            <a:r>
              <a:rPr lang="en-US" dirty="0"/>
              <a:t>an Executive Secretary;</a:t>
            </a:r>
            <a:endParaRPr lang="en-GB" dirty="0"/>
          </a:p>
          <a:p>
            <a:pPr lvl="0"/>
            <a:r>
              <a:rPr lang="en-US" dirty="0"/>
              <a:t>the TLF Chairperson;</a:t>
            </a:r>
            <a:endParaRPr lang="en-GB" dirty="0"/>
          </a:p>
          <a:p>
            <a:pPr lvl="0"/>
            <a:r>
              <a:rPr lang="en-US" dirty="0"/>
              <a:t>Secretariats of relevant OIML TCs/SCs as observers; and</a:t>
            </a:r>
            <a:endParaRPr lang="en-GB" dirty="0"/>
          </a:p>
          <a:p>
            <a:pPr lvl="0"/>
            <a:r>
              <a:rPr lang="en-US" dirty="0"/>
              <a:t>representatives from Organizations in Liaison as observers.</a:t>
            </a:r>
            <a:endParaRPr lang="en-GB" dirty="0"/>
          </a:p>
        </p:txBody>
      </p:sp>
    </p:spTree>
    <p:extLst>
      <p:ext uri="{BB962C8B-B14F-4D97-AF65-F5344CB8AC3E}">
        <p14:creationId xmlns:p14="http://schemas.microsoft.com/office/powerpoint/2010/main" val="34856837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12F3AA7-8D1D-4094-95D7-0F0AD16921C5}" type="slidenum">
              <a:rPr lang="fr-FR" smtClean="0"/>
              <a:pPr/>
              <a:t>2</a:t>
            </a:fld>
            <a:endParaRPr lang="fr-FR"/>
          </a:p>
        </p:txBody>
      </p:sp>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835696" y="1412776"/>
            <a:ext cx="4495800" cy="4495800"/>
          </a:xfrm>
          <a:prstGeom prst="rect">
            <a:avLst/>
          </a:prstGeom>
        </p:spPr>
      </p:pic>
    </p:spTree>
    <p:extLst>
      <p:ext uri="{BB962C8B-B14F-4D97-AF65-F5344CB8AC3E}">
        <p14:creationId xmlns:p14="http://schemas.microsoft.com/office/powerpoint/2010/main" val="138954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http://gymtsv.com.au/wp-content/uploads/2015/01/mgtcom-400x27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36096" y="1714441"/>
            <a:ext cx="2243119" cy="16561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96687" y="1124744"/>
            <a:ext cx="7283152" cy="504056"/>
          </a:xfrm>
        </p:spPr>
        <p:txBody>
          <a:bodyPr>
            <a:normAutofit fontScale="90000"/>
          </a:bodyPr>
          <a:lstStyle/>
          <a:p>
            <a:r>
              <a:rPr lang="en-GB" dirty="0"/>
              <a:t>Management Committee</a:t>
            </a:r>
          </a:p>
        </p:txBody>
      </p:sp>
      <p:sp>
        <p:nvSpPr>
          <p:cNvPr id="4" name="Slide Number Placeholder 3"/>
          <p:cNvSpPr>
            <a:spLocks noGrp="1"/>
          </p:cNvSpPr>
          <p:nvPr>
            <p:ph type="sldNum" sz="quarter" idx="12"/>
          </p:nvPr>
        </p:nvSpPr>
        <p:spPr/>
        <p:txBody>
          <a:bodyPr/>
          <a:lstStyle/>
          <a:p>
            <a:fld id="{112F3AA7-8D1D-4094-95D7-0F0AD16921C5}" type="slidenum">
              <a:rPr lang="fr-FR" smtClean="0"/>
              <a:pPr/>
              <a:t>20</a:t>
            </a:fld>
            <a:endParaRPr lang="fr-FR"/>
          </a:p>
        </p:txBody>
      </p:sp>
      <p:sp>
        <p:nvSpPr>
          <p:cNvPr id="7" name="Content Placeholder 6"/>
          <p:cNvSpPr>
            <a:spLocks noGrp="1"/>
          </p:cNvSpPr>
          <p:nvPr>
            <p:ph idx="1"/>
          </p:nvPr>
        </p:nvSpPr>
        <p:spPr>
          <a:xfrm>
            <a:off x="420078" y="1714441"/>
            <a:ext cx="7283152" cy="4784319"/>
          </a:xfrm>
        </p:spPr>
        <p:txBody>
          <a:bodyPr>
            <a:normAutofit fontScale="70000" lnSpcReduction="20000"/>
          </a:bodyPr>
          <a:lstStyle/>
          <a:p>
            <a:pPr marL="0" indent="0">
              <a:buNone/>
            </a:pPr>
            <a:r>
              <a:rPr lang="en-US" sz="4000" dirty="0"/>
              <a:t>Duties and responsibilities:</a:t>
            </a:r>
          </a:p>
          <a:p>
            <a:r>
              <a:rPr lang="en-US" sz="2800" dirty="0"/>
              <a:t>report annually to the CIML,</a:t>
            </a:r>
          </a:p>
          <a:p>
            <a:r>
              <a:rPr lang="en-US" sz="2800" dirty="0"/>
              <a:t>develop and make proposals to the CIML for </a:t>
            </a:r>
            <a:br>
              <a:rPr lang="en-US" sz="2800" dirty="0"/>
            </a:br>
            <a:r>
              <a:rPr lang="en-US" sz="2800" dirty="0"/>
              <a:t>changes in OIML-CS strategy and policy, </a:t>
            </a:r>
            <a:endParaRPr lang="de-DE" sz="2800" dirty="0"/>
          </a:p>
          <a:p>
            <a:r>
              <a:rPr lang="en-US" sz="2800" dirty="0"/>
              <a:t>promote and raise awareness of the OIML-CS</a:t>
            </a:r>
          </a:p>
          <a:p>
            <a:pPr marL="360363" indent="0">
              <a:buNone/>
            </a:pPr>
            <a:r>
              <a:rPr lang="en-US" sz="2800" dirty="0"/>
              <a:t>and its schemes, </a:t>
            </a:r>
            <a:endParaRPr lang="de-DE" sz="2800" dirty="0"/>
          </a:p>
          <a:p>
            <a:r>
              <a:rPr lang="en-US" sz="2800" dirty="0"/>
              <a:t>make proposals to the CIML to extend or reduce the transition period from Scheme B to Scheme A for a measuring instrument category in the OIML-CS, </a:t>
            </a:r>
            <a:endParaRPr lang="de-DE" sz="2800" dirty="0"/>
          </a:p>
          <a:p>
            <a:r>
              <a:rPr lang="en-US" sz="2800" dirty="0"/>
              <a:t>make decisions on the participation of new Issuing Authorities in a scheme, </a:t>
            </a:r>
            <a:endParaRPr lang="de-DE" sz="2800" dirty="0"/>
          </a:p>
          <a:p>
            <a:r>
              <a:rPr lang="en-US" sz="2800" dirty="0"/>
              <a:t>organize periodic reviews on the continuity of participation of Issuing Authorities in a scheme, </a:t>
            </a:r>
          </a:p>
          <a:p>
            <a:r>
              <a:rPr lang="en-US" sz="2800" dirty="0"/>
              <a:t>approve and maintain the list of OIML Technical and Quality Management System experts,</a:t>
            </a:r>
          </a:p>
          <a:p>
            <a:r>
              <a:rPr lang="en-US" sz="2800" dirty="0"/>
              <a:t>monitor the operation and effectiveness of the OIML</a:t>
            </a:r>
          </a:p>
        </p:txBody>
      </p:sp>
    </p:spTree>
    <p:extLst>
      <p:ext uri="{BB962C8B-B14F-4D97-AF65-F5344CB8AC3E}">
        <p14:creationId xmlns:p14="http://schemas.microsoft.com/office/powerpoint/2010/main" val="16338138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6687" y="1124744"/>
            <a:ext cx="7283152" cy="504056"/>
          </a:xfrm>
        </p:spPr>
        <p:txBody>
          <a:bodyPr>
            <a:normAutofit fontScale="90000"/>
          </a:bodyPr>
          <a:lstStyle/>
          <a:p>
            <a:r>
              <a:rPr lang="en-GB" dirty="0"/>
              <a:t>Review Committee</a:t>
            </a:r>
          </a:p>
        </p:txBody>
      </p:sp>
      <p:sp>
        <p:nvSpPr>
          <p:cNvPr id="4" name="Slide Number Placeholder 3"/>
          <p:cNvSpPr>
            <a:spLocks noGrp="1"/>
          </p:cNvSpPr>
          <p:nvPr>
            <p:ph type="sldNum" sz="quarter" idx="12"/>
          </p:nvPr>
        </p:nvSpPr>
        <p:spPr/>
        <p:txBody>
          <a:bodyPr/>
          <a:lstStyle/>
          <a:p>
            <a:fld id="{112F3AA7-8D1D-4094-95D7-0F0AD16921C5}" type="slidenum">
              <a:rPr lang="fr-FR" smtClean="0"/>
              <a:pPr/>
              <a:t>21</a:t>
            </a:fld>
            <a:endParaRPr lang="fr-FR"/>
          </a:p>
        </p:txBody>
      </p:sp>
      <p:pic>
        <p:nvPicPr>
          <p:cNvPr id="5" name="Content Placeholder 7"/>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964802" y="1700213"/>
            <a:ext cx="6268246" cy="4524375"/>
          </a:xfrm>
          <a:prstGeom prst="rect">
            <a:avLst/>
          </a:prstGeom>
          <a:noFill/>
          <a:ln>
            <a:noFill/>
          </a:ln>
        </p:spPr>
      </p:pic>
      <p:sp>
        <p:nvSpPr>
          <p:cNvPr id="3" name="Rectangle 2"/>
          <p:cNvSpPr/>
          <p:nvPr/>
        </p:nvSpPr>
        <p:spPr>
          <a:xfrm>
            <a:off x="4697424" y="4221088"/>
            <a:ext cx="1656184" cy="576064"/>
          </a:xfrm>
          <a:prstGeom prst="rect">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2054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6687" y="1124744"/>
            <a:ext cx="7283152" cy="504056"/>
          </a:xfrm>
        </p:spPr>
        <p:txBody>
          <a:bodyPr>
            <a:normAutofit fontScale="90000"/>
          </a:bodyPr>
          <a:lstStyle/>
          <a:p>
            <a:r>
              <a:rPr lang="en-GB" dirty="0"/>
              <a:t>Review Committee</a:t>
            </a:r>
          </a:p>
        </p:txBody>
      </p:sp>
      <p:sp>
        <p:nvSpPr>
          <p:cNvPr id="4" name="Slide Number Placeholder 3"/>
          <p:cNvSpPr>
            <a:spLocks noGrp="1"/>
          </p:cNvSpPr>
          <p:nvPr>
            <p:ph type="sldNum" sz="quarter" idx="12"/>
          </p:nvPr>
        </p:nvSpPr>
        <p:spPr/>
        <p:txBody>
          <a:bodyPr/>
          <a:lstStyle/>
          <a:p>
            <a:fld id="{112F3AA7-8D1D-4094-95D7-0F0AD16921C5}" type="slidenum">
              <a:rPr lang="fr-FR" smtClean="0"/>
              <a:pPr/>
              <a:t>22</a:t>
            </a:fld>
            <a:endParaRPr lang="fr-FR"/>
          </a:p>
        </p:txBody>
      </p:sp>
      <p:sp>
        <p:nvSpPr>
          <p:cNvPr id="7" name="Content Placeholder 6"/>
          <p:cNvSpPr>
            <a:spLocks noGrp="1"/>
          </p:cNvSpPr>
          <p:nvPr>
            <p:ph idx="1"/>
          </p:nvPr>
        </p:nvSpPr>
        <p:spPr/>
        <p:txBody>
          <a:bodyPr>
            <a:normAutofit/>
          </a:bodyPr>
          <a:lstStyle/>
          <a:p>
            <a:pPr marL="269875" indent="-269875">
              <a:spcBef>
                <a:spcPts val="1200"/>
              </a:spcBef>
            </a:pPr>
            <a:r>
              <a:rPr lang="en-US" sz="2800" dirty="0">
                <a:cs typeface="Arial" panose="020B0604020202020204" pitchFamily="34" charset="0"/>
              </a:rPr>
              <a:t>Sub-committee of the MC</a:t>
            </a:r>
          </a:p>
          <a:p>
            <a:pPr marL="269875" indent="-269875">
              <a:spcBef>
                <a:spcPts val="1200"/>
              </a:spcBef>
            </a:pPr>
            <a:r>
              <a:rPr lang="en-US" sz="2800" dirty="0">
                <a:cs typeface="Arial" panose="020B0604020202020204" pitchFamily="34" charset="0"/>
              </a:rPr>
              <a:t>At least six members chosen from the MC members</a:t>
            </a:r>
          </a:p>
          <a:p>
            <a:pPr marL="269875" indent="-269875">
              <a:spcBef>
                <a:spcPts val="1200"/>
              </a:spcBef>
            </a:pPr>
            <a:r>
              <a:rPr lang="en-US" sz="2800" dirty="0">
                <a:cs typeface="Arial" panose="020B0604020202020204" pitchFamily="34" charset="0"/>
              </a:rPr>
              <a:t>Chairperson appointed by the MC</a:t>
            </a:r>
          </a:p>
          <a:p>
            <a:pPr marL="269875" indent="-269875">
              <a:spcBef>
                <a:spcPts val="1200"/>
              </a:spcBef>
            </a:pPr>
            <a:r>
              <a:rPr lang="en-US" sz="2800" dirty="0">
                <a:cs typeface="Arial" panose="020B0604020202020204" pitchFamily="34" charset="0"/>
              </a:rPr>
              <a:t>Provide recommendations to the full MC on the acceptance or rejection of Legal Metrology and QMS experts and the approval, rejection or suspension of OIML Issuing Authorities</a:t>
            </a:r>
          </a:p>
        </p:txBody>
      </p:sp>
    </p:spTree>
    <p:extLst>
      <p:ext uri="{BB962C8B-B14F-4D97-AF65-F5344CB8AC3E}">
        <p14:creationId xmlns:p14="http://schemas.microsoft.com/office/powerpoint/2010/main" val="10983749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6687" y="1124744"/>
            <a:ext cx="7283152" cy="504056"/>
          </a:xfrm>
        </p:spPr>
        <p:txBody>
          <a:bodyPr>
            <a:normAutofit fontScale="90000"/>
          </a:bodyPr>
          <a:lstStyle/>
          <a:p>
            <a:r>
              <a:rPr lang="en-GB" dirty="0"/>
              <a:t>Test Laboratories Forum</a:t>
            </a:r>
          </a:p>
        </p:txBody>
      </p:sp>
      <p:sp>
        <p:nvSpPr>
          <p:cNvPr id="4" name="Slide Number Placeholder 3"/>
          <p:cNvSpPr>
            <a:spLocks noGrp="1"/>
          </p:cNvSpPr>
          <p:nvPr>
            <p:ph type="sldNum" sz="quarter" idx="12"/>
          </p:nvPr>
        </p:nvSpPr>
        <p:spPr/>
        <p:txBody>
          <a:bodyPr/>
          <a:lstStyle/>
          <a:p>
            <a:fld id="{112F3AA7-8D1D-4094-95D7-0F0AD16921C5}" type="slidenum">
              <a:rPr lang="fr-FR" smtClean="0"/>
              <a:pPr/>
              <a:t>23</a:t>
            </a:fld>
            <a:endParaRPr lang="fr-FR"/>
          </a:p>
        </p:txBody>
      </p:sp>
      <p:pic>
        <p:nvPicPr>
          <p:cNvPr id="5" name="Content Placeholder 7"/>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964802" y="1700213"/>
            <a:ext cx="6268246" cy="4524375"/>
          </a:xfrm>
          <a:prstGeom prst="rect">
            <a:avLst/>
          </a:prstGeom>
          <a:noFill/>
          <a:ln>
            <a:noFill/>
          </a:ln>
        </p:spPr>
      </p:pic>
      <p:sp>
        <p:nvSpPr>
          <p:cNvPr id="3" name="Rectangle 2"/>
          <p:cNvSpPr/>
          <p:nvPr/>
        </p:nvSpPr>
        <p:spPr>
          <a:xfrm>
            <a:off x="4697424" y="4797152"/>
            <a:ext cx="1656184" cy="864096"/>
          </a:xfrm>
          <a:prstGeom prst="rect">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2054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6687" y="1124744"/>
            <a:ext cx="7283152" cy="504056"/>
          </a:xfrm>
        </p:spPr>
        <p:txBody>
          <a:bodyPr>
            <a:normAutofit fontScale="90000"/>
          </a:bodyPr>
          <a:lstStyle/>
          <a:p>
            <a:r>
              <a:rPr lang="en-GB" dirty="0"/>
              <a:t>Test Laboratories Forum</a:t>
            </a:r>
          </a:p>
        </p:txBody>
      </p:sp>
      <p:sp>
        <p:nvSpPr>
          <p:cNvPr id="4" name="Slide Number Placeholder 3"/>
          <p:cNvSpPr>
            <a:spLocks noGrp="1"/>
          </p:cNvSpPr>
          <p:nvPr>
            <p:ph type="sldNum" sz="quarter" idx="12"/>
          </p:nvPr>
        </p:nvSpPr>
        <p:spPr/>
        <p:txBody>
          <a:bodyPr/>
          <a:lstStyle/>
          <a:p>
            <a:fld id="{112F3AA7-8D1D-4094-95D7-0F0AD16921C5}" type="slidenum">
              <a:rPr lang="fr-FR" smtClean="0"/>
              <a:pPr/>
              <a:t>24</a:t>
            </a:fld>
            <a:endParaRPr lang="fr-FR"/>
          </a:p>
        </p:txBody>
      </p:sp>
      <p:sp>
        <p:nvSpPr>
          <p:cNvPr id="7" name="Content Placeholder 6"/>
          <p:cNvSpPr>
            <a:spLocks noGrp="1"/>
          </p:cNvSpPr>
          <p:nvPr>
            <p:ph idx="1"/>
          </p:nvPr>
        </p:nvSpPr>
        <p:spPr>
          <a:xfrm>
            <a:off x="457200" y="1700807"/>
            <a:ext cx="7067128" cy="4536505"/>
          </a:xfrm>
        </p:spPr>
        <p:txBody>
          <a:bodyPr>
            <a:noAutofit/>
          </a:bodyPr>
          <a:lstStyle/>
          <a:p>
            <a:pPr marL="269875" indent="-269875">
              <a:spcBef>
                <a:spcPts val="0"/>
              </a:spcBef>
            </a:pPr>
            <a:r>
              <a:rPr lang="en-US" sz="2800" dirty="0">
                <a:cs typeface="Arial" panose="020B0604020202020204" pitchFamily="34" charset="0"/>
              </a:rPr>
              <a:t>‘Virtual’ platform</a:t>
            </a:r>
          </a:p>
          <a:p>
            <a:pPr marL="269875" indent="-269875">
              <a:spcBef>
                <a:spcPts val="0"/>
              </a:spcBef>
            </a:pPr>
            <a:r>
              <a:rPr lang="en-US" sz="2800" dirty="0">
                <a:cs typeface="Arial" panose="020B0604020202020204" pitchFamily="34" charset="0"/>
              </a:rPr>
              <a:t>Aim: Promote exchange of</a:t>
            </a:r>
          </a:p>
          <a:p>
            <a:pPr marL="0" indent="0">
              <a:spcBef>
                <a:spcPts val="0"/>
              </a:spcBef>
              <a:buNone/>
            </a:pPr>
            <a:r>
              <a:rPr lang="en-US" sz="2800" dirty="0">
                <a:cs typeface="Arial" panose="020B0604020202020204" pitchFamily="34" charset="0"/>
              </a:rPr>
              <a:t>   experience of the people</a:t>
            </a:r>
          </a:p>
          <a:p>
            <a:pPr marL="0" indent="0">
              <a:spcBef>
                <a:spcPts val="0"/>
              </a:spcBef>
              <a:buNone/>
            </a:pPr>
            <a:r>
              <a:rPr lang="en-US" sz="2800" dirty="0">
                <a:cs typeface="Arial" panose="020B0604020202020204" pitchFamily="34" charset="0"/>
              </a:rPr>
              <a:t>   who execute the testing of</a:t>
            </a:r>
          </a:p>
          <a:p>
            <a:pPr marL="0" indent="0">
              <a:spcBef>
                <a:spcPts val="0"/>
              </a:spcBef>
              <a:buNone/>
            </a:pPr>
            <a:r>
              <a:rPr lang="en-US" sz="2800" dirty="0">
                <a:cs typeface="Arial" panose="020B0604020202020204" pitchFamily="34" charset="0"/>
              </a:rPr>
              <a:t>   the measuring instruments</a:t>
            </a:r>
          </a:p>
          <a:p>
            <a:pPr marL="0" indent="0">
              <a:spcBef>
                <a:spcPts val="0"/>
              </a:spcBef>
              <a:buNone/>
            </a:pPr>
            <a:r>
              <a:rPr lang="en-US" sz="2800" dirty="0">
                <a:cs typeface="Arial" panose="020B0604020202020204" pitchFamily="34" charset="0"/>
              </a:rPr>
              <a:t>   in the test laboratories of the participating</a:t>
            </a:r>
          </a:p>
          <a:p>
            <a:pPr marL="0" indent="0">
              <a:spcBef>
                <a:spcPts val="0"/>
              </a:spcBef>
              <a:buNone/>
            </a:pPr>
            <a:r>
              <a:rPr lang="en-US" sz="2800" dirty="0">
                <a:cs typeface="Arial" panose="020B0604020202020204" pitchFamily="34" charset="0"/>
              </a:rPr>
              <a:t>   OIML Issuing Authorities</a:t>
            </a:r>
          </a:p>
          <a:p>
            <a:pPr marL="266700" indent="-266700">
              <a:spcBef>
                <a:spcPts val="0"/>
              </a:spcBef>
            </a:pPr>
            <a:r>
              <a:rPr lang="en-US" sz="2800" dirty="0">
                <a:cs typeface="Arial" panose="020B0604020202020204" pitchFamily="34" charset="0"/>
              </a:rPr>
              <a:t>Objective: Harmonization of the application and continuous improvement and update of the corresponding OIML recommendations</a:t>
            </a:r>
          </a:p>
        </p:txBody>
      </p:sp>
      <p:pic>
        <p:nvPicPr>
          <p:cNvPr id="6" name="Picture 4" descr="http://www.worldbusinessweb.net/mod/isol_content/graphics/pic_web_conferencing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76055" y="1916832"/>
            <a:ext cx="2712301" cy="20342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81117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6687" y="1124744"/>
            <a:ext cx="7283152" cy="504056"/>
          </a:xfrm>
        </p:spPr>
        <p:txBody>
          <a:bodyPr>
            <a:normAutofit fontScale="90000"/>
          </a:bodyPr>
          <a:lstStyle/>
          <a:p>
            <a:r>
              <a:rPr lang="en-GB" dirty="0"/>
              <a:t>Board of Appeal</a:t>
            </a:r>
          </a:p>
        </p:txBody>
      </p:sp>
      <p:sp>
        <p:nvSpPr>
          <p:cNvPr id="4" name="Slide Number Placeholder 3"/>
          <p:cNvSpPr>
            <a:spLocks noGrp="1"/>
          </p:cNvSpPr>
          <p:nvPr>
            <p:ph type="sldNum" sz="quarter" idx="12"/>
          </p:nvPr>
        </p:nvSpPr>
        <p:spPr/>
        <p:txBody>
          <a:bodyPr/>
          <a:lstStyle/>
          <a:p>
            <a:fld id="{112F3AA7-8D1D-4094-95D7-0F0AD16921C5}" type="slidenum">
              <a:rPr lang="fr-FR" smtClean="0"/>
              <a:pPr/>
              <a:t>25</a:t>
            </a:fld>
            <a:endParaRPr lang="fr-FR"/>
          </a:p>
        </p:txBody>
      </p:sp>
      <p:pic>
        <p:nvPicPr>
          <p:cNvPr id="5" name="Content Placeholder 7"/>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964802" y="1700213"/>
            <a:ext cx="6268246" cy="4524375"/>
          </a:xfrm>
          <a:prstGeom prst="rect">
            <a:avLst/>
          </a:prstGeom>
          <a:noFill/>
          <a:ln>
            <a:noFill/>
          </a:ln>
        </p:spPr>
      </p:pic>
      <p:sp>
        <p:nvSpPr>
          <p:cNvPr id="3" name="Rectangle 2"/>
          <p:cNvSpPr/>
          <p:nvPr/>
        </p:nvSpPr>
        <p:spPr>
          <a:xfrm>
            <a:off x="3491880" y="3573016"/>
            <a:ext cx="1152128" cy="720080"/>
          </a:xfrm>
          <a:prstGeom prst="rect">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2054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6687" y="1124744"/>
            <a:ext cx="7283152" cy="504056"/>
          </a:xfrm>
        </p:spPr>
        <p:txBody>
          <a:bodyPr>
            <a:normAutofit fontScale="90000"/>
          </a:bodyPr>
          <a:lstStyle/>
          <a:p>
            <a:r>
              <a:rPr lang="en-GB" dirty="0"/>
              <a:t>Board of Appeal</a:t>
            </a:r>
          </a:p>
        </p:txBody>
      </p:sp>
      <p:sp>
        <p:nvSpPr>
          <p:cNvPr id="4" name="Slide Number Placeholder 3"/>
          <p:cNvSpPr>
            <a:spLocks noGrp="1"/>
          </p:cNvSpPr>
          <p:nvPr>
            <p:ph type="sldNum" sz="quarter" idx="12"/>
          </p:nvPr>
        </p:nvSpPr>
        <p:spPr/>
        <p:txBody>
          <a:bodyPr/>
          <a:lstStyle/>
          <a:p>
            <a:fld id="{112F3AA7-8D1D-4094-95D7-0F0AD16921C5}" type="slidenum">
              <a:rPr lang="fr-FR" smtClean="0"/>
              <a:pPr/>
              <a:t>26</a:t>
            </a:fld>
            <a:endParaRPr lang="fr-FR"/>
          </a:p>
        </p:txBody>
      </p:sp>
      <p:sp>
        <p:nvSpPr>
          <p:cNvPr id="7" name="Content Placeholder 6"/>
          <p:cNvSpPr>
            <a:spLocks noGrp="1"/>
          </p:cNvSpPr>
          <p:nvPr>
            <p:ph idx="1"/>
          </p:nvPr>
        </p:nvSpPr>
        <p:spPr/>
        <p:txBody>
          <a:bodyPr>
            <a:normAutofit fontScale="92500" lnSpcReduction="20000"/>
          </a:bodyPr>
          <a:lstStyle/>
          <a:p>
            <a:r>
              <a:rPr lang="en-US" dirty="0"/>
              <a:t>The BoA is independent of the MC</a:t>
            </a:r>
            <a:endParaRPr lang="en-GB" dirty="0"/>
          </a:p>
          <a:p>
            <a:r>
              <a:rPr lang="en-US" sz="3200" dirty="0"/>
              <a:t>Composition</a:t>
            </a:r>
            <a:endParaRPr lang="en-GB" sz="3200" dirty="0"/>
          </a:p>
          <a:p>
            <a:pPr lvl="1"/>
            <a:r>
              <a:rPr lang="en-US" dirty="0"/>
              <a:t>a Chairperson appointed by the CIML; and</a:t>
            </a:r>
            <a:endParaRPr lang="en-GB" dirty="0"/>
          </a:p>
          <a:p>
            <a:pPr lvl="1"/>
            <a:r>
              <a:rPr lang="en-US" dirty="0"/>
              <a:t>four members appointed by the CIML.</a:t>
            </a:r>
            <a:endParaRPr lang="en-GB" dirty="0"/>
          </a:p>
          <a:p>
            <a:r>
              <a:rPr lang="en-US" dirty="0"/>
              <a:t>Tasks of the BoA </a:t>
            </a:r>
            <a:endParaRPr lang="en-GB" dirty="0"/>
          </a:p>
          <a:p>
            <a:pPr lvl="1"/>
            <a:r>
              <a:rPr lang="en-US" dirty="0"/>
              <a:t>manage appeals against decisions of the MC relating to</a:t>
            </a:r>
            <a:r>
              <a:rPr lang="en-GB" dirty="0"/>
              <a:t> </a:t>
            </a:r>
            <a:r>
              <a:rPr lang="en-US" dirty="0"/>
              <a:t>participation in the OIML-CS, and</a:t>
            </a:r>
            <a:r>
              <a:rPr lang="en-GB" dirty="0"/>
              <a:t> </a:t>
            </a:r>
            <a:r>
              <a:rPr lang="en-US" dirty="0"/>
              <a:t>Legal Metrology experts and QMS experts,</a:t>
            </a:r>
            <a:endParaRPr lang="en-GB" dirty="0"/>
          </a:p>
          <a:p>
            <a:pPr lvl="1"/>
            <a:r>
              <a:rPr lang="en-US" dirty="0"/>
              <a:t>recommend solutions to any other dispute referred to it with regard to the application of the rules of the OIML-CS.</a:t>
            </a:r>
            <a:endParaRPr lang="en-US" sz="6200" dirty="0">
              <a:cs typeface="Arial" panose="020B0604020202020204" pitchFamily="34" charset="0"/>
            </a:endParaRPr>
          </a:p>
        </p:txBody>
      </p:sp>
    </p:spTree>
    <p:extLst>
      <p:ext uri="{BB962C8B-B14F-4D97-AF65-F5344CB8AC3E}">
        <p14:creationId xmlns:p14="http://schemas.microsoft.com/office/powerpoint/2010/main" val="41316869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6687" y="1124744"/>
            <a:ext cx="7283152" cy="504056"/>
          </a:xfrm>
        </p:spPr>
        <p:txBody>
          <a:bodyPr>
            <a:normAutofit fontScale="90000"/>
          </a:bodyPr>
          <a:lstStyle/>
          <a:p>
            <a:r>
              <a:rPr lang="en-GB" dirty="0"/>
              <a:t>OIML Technical Committees</a:t>
            </a:r>
          </a:p>
        </p:txBody>
      </p:sp>
      <p:sp>
        <p:nvSpPr>
          <p:cNvPr id="4" name="Slide Number Placeholder 3"/>
          <p:cNvSpPr>
            <a:spLocks noGrp="1"/>
          </p:cNvSpPr>
          <p:nvPr>
            <p:ph type="sldNum" sz="quarter" idx="12"/>
          </p:nvPr>
        </p:nvSpPr>
        <p:spPr/>
        <p:txBody>
          <a:bodyPr/>
          <a:lstStyle/>
          <a:p>
            <a:fld id="{112F3AA7-8D1D-4094-95D7-0F0AD16921C5}" type="slidenum">
              <a:rPr lang="fr-FR" smtClean="0"/>
              <a:pPr/>
              <a:t>27</a:t>
            </a:fld>
            <a:endParaRPr lang="fr-FR"/>
          </a:p>
        </p:txBody>
      </p:sp>
      <p:pic>
        <p:nvPicPr>
          <p:cNvPr id="5" name="Content Placeholder 7"/>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964802" y="1700213"/>
            <a:ext cx="6268246" cy="4524375"/>
          </a:xfrm>
          <a:prstGeom prst="rect">
            <a:avLst/>
          </a:prstGeom>
          <a:noFill/>
          <a:ln>
            <a:noFill/>
          </a:ln>
        </p:spPr>
      </p:pic>
      <p:sp>
        <p:nvSpPr>
          <p:cNvPr id="3" name="Rectangle 2"/>
          <p:cNvSpPr/>
          <p:nvPr/>
        </p:nvSpPr>
        <p:spPr>
          <a:xfrm>
            <a:off x="1115616" y="3717032"/>
            <a:ext cx="1728192" cy="2088232"/>
          </a:xfrm>
          <a:prstGeom prst="rect">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2054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6687" y="1124744"/>
            <a:ext cx="7283152" cy="504056"/>
          </a:xfrm>
        </p:spPr>
        <p:txBody>
          <a:bodyPr>
            <a:normAutofit fontScale="90000"/>
          </a:bodyPr>
          <a:lstStyle/>
          <a:p>
            <a:r>
              <a:rPr lang="en-GB" dirty="0"/>
              <a:t>OIML Technical Committees</a:t>
            </a:r>
          </a:p>
        </p:txBody>
      </p:sp>
      <p:sp>
        <p:nvSpPr>
          <p:cNvPr id="4" name="Slide Number Placeholder 3"/>
          <p:cNvSpPr>
            <a:spLocks noGrp="1"/>
          </p:cNvSpPr>
          <p:nvPr>
            <p:ph type="sldNum" sz="quarter" idx="12"/>
          </p:nvPr>
        </p:nvSpPr>
        <p:spPr/>
        <p:txBody>
          <a:bodyPr/>
          <a:lstStyle/>
          <a:p>
            <a:fld id="{112F3AA7-8D1D-4094-95D7-0F0AD16921C5}" type="slidenum">
              <a:rPr lang="fr-FR" smtClean="0"/>
              <a:pPr/>
              <a:t>28</a:t>
            </a:fld>
            <a:endParaRPr lang="fr-FR"/>
          </a:p>
        </p:txBody>
      </p:sp>
      <p:pic>
        <p:nvPicPr>
          <p:cNvPr id="5" name="Content Placeholder 4"/>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3173568"/>
            <a:ext cx="2269338" cy="25753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609249" y="1844824"/>
            <a:ext cx="7056784" cy="523220"/>
          </a:xfrm>
          <a:prstGeom prst="rect">
            <a:avLst/>
          </a:prstGeom>
        </p:spPr>
        <p:txBody>
          <a:bodyPr wrap="square">
            <a:spAutoFit/>
          </a:bodyPr>
          <a:lstStyle/>
          <a:p>
            <a:r>
              <a:rPr lang="de-CH" sz="2800" dirty="0">
                <a:cs typeface="Arial" panose="020B0604020202020204" pitchFamily="34" charset="0"/>
              </a:rPr>
              <a:t>Target: Development of technical requirements</a:t>
            </a:r>
          </a:p>
        </p:txBody>
      </p:sp>
      <p:pic>
        <p:nvPicPr>
          <p:cNvPr id="9" name="Picture 8" descr="http://www.k-tt.de/jpeto_cache/Global_Star_V_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7761" y="5327481"/>
            <a:ext cx="1346598" cy="119786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http://www.waagen-runtemund.de/Produktprogramm/Waegezellen/files/hbm_rtc.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67526" y="4485898"/>
            <a:ext cx="1303534" cy="55793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4" descr="http://www.duden.de/_media_/full/G/Gaszaehler-20102013458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37013" y="5624930"/>
            <a:ext cx="801369" cy="90041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http://www.schumann-gmbh.de/images/Poscale%20proPOScalePro1_Vorne_mechanisch.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04248" y="4525800"/>
            <a:ext cx="1004430" cy="150831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Detail Bild Band-Kontrollwaage FPK nach Fertigpackungsverordnung, geeicht vergrößer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612914" y="2943185"/>
            <a:ext cx="1195764" cy="1195764"/>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2"/>
          <p:cNvSpPr txBox="1">
            <a:spLocks noChangeArrowheads="1"/>
          </p:cNvSpPr>
          <p:nvPr/>
        </p:nvSpPr>
        <p:spPr>
          <a:xfrm>
            <a:off x="2483768" y="2715127"/>
            <a:ext cx="3465564" cy="3810217"/>
          </a:xfrm>
          <a:prstGeom prst="rect">
            <a:avLst/>
          </a:prstGeom>
          <a:solidFill>
            <a:sysClr val="window" lastClr="FFFFFF"/>
          </a:solidFill>
        </p:spPr>
        <p:txBody>
          <a:bodyPr vert="horz" lIns="91440" tIns="45720" rIns="91440" bIns="45720" rtlCol="0">
            <a:noAutofit/>
          </a:bodyPr>
          <a:lstStyle>
            <a:lvl1pPr marL="266700" indent="-266700" algn="l" defTabSz="457200" rtl="0" eaLnBrk="1" latinLnBrk="0" hangingPunct="1">
              <a:spcBef>
                <a:spcPct val="20000"/>
              </a:spcBef>
              <a:buFont typeface="Wingdings" panose="05000000000000000000" pitchFamily="2" charset="2"/>
              <a:buChar char="§"/>
              <a:defRPr sz="2400" kern="1200">
                <a:solidFill>
                  <a:schemeClr val="tx1"/>
                </a:solidFill>
                <a:latin typeface="Arial" pitchFamily="34" charset="0"/>
                <a:ea typeface="+mn-ea"/>
                <a:cs typeface="Arial" pitchFamily="34" charset="0"/>
              </a:defRPr>
            </a:lvl1pPr>
            <a:lvl2pPr marL="542925" indent="-276225" algn="l" defTabSz="457200" rtl="0" eaLnBrk="1" latinLnBrk="0" hangingPunct="1">
              <a:spcBef>
                <a:spcPts val="1200"/>
              </a:spcBef>
              <a:buFont typeface="Wingdings" panose="05000000000000000000" pitchFamily="2" charset="2"/>
              <a:buChar char="§"/>
              <a:defRPr sz="2400" kern="1200">
                <a:solidFill>
                  <a:schemeClr val="tx1"/>
                </a:solidFill>
                <a:latin typeface="Arial" pitchFamily="34" charset="0"/>
                <a:ea typeface="+mn-ea"/>
                <a:cs typeface="Arial" pitchFamily="34" charset="0"/>
              </a:defRPr>
            </a:lvl2pPr>
            <a:lvl3pPr marL="809625" indent="-266700" algn="l" defTabSz="457200" rtl="0" eaLnBrk="1" latinLnBrk="0" hangingPunct="1">
              <a:spcBef>
                <a:spcPts val="1200"/>
              </a:spcBef>
              <a:buFont typeface="Wingdings" pitchFamily="2" charset="2"/>
              <a:buChar char="§"/>
              <a:defRPr sz="2400" kern="1200">
                <a:solidFill>
                  <a:schemeClr val="tx1"/>
                </a:solidFill>
                <a:latin typeface="Arial" pitchFamily="34" charset="0"/>
                <a:ea typeface="+mn-ea"/>
                <a:cs typeface="Arial" pitchFamily="34" charset="0"/>
              </a:defRPr>
            </a:lvl3pPr>
            <a:lvl4pPr marL="1076325" indent="-266700" algn="l" defTabSz="457200" rtl="0" eaLnBrk="1" latinLnBrk="0" hangingPunct="1">
              <a:spcBef>
                <a:spcPts val="1200"/>
              </a:spcBef>
              <a:buFont typeface="Wingdings" pitchFamily="2" charset="2"/>
              <a:buChar char="§"/>
              <a:defRPr sz="2400" kern="1200">
                <a:solidFill>
                  <a:schemeClr val="tx1"/>
                </a:solidFill>
                <a:latin typeface="Arial" pitchFamily="34" charset="0"/>
                <a:ea typeface="+mn-ea"/>
                <a:cs typeface="Arial" pitchFamily="34" charset="0"/>
              </a:defRPr>
            </a:lvl4pPr>
            <a:lvl5pPr marL="1343025" indent="-266700" algn="l" defTabSz="457200" rtl="0" eaLnBrk="1" latinLnBrk="0" hangingPunct="1">
              <a:spcBef>
                <a:spcPts val="1200"/>
              </a:spcBef>
              <a:buFont typeface="Wingdings" panose="05000000000000000000" pitchFamily="2" charset="2"/>
              <a:buChar char="§"/>
              <a:defRPr sz="2400" kern="1200">
                <a:solidFill>
                  <a:schemeClr val="tx1"/>
                </a:solidFill>
                <a:latin typeface="Arial" pitchFamily="34" charset="0"/>
                <a:ea typeface="+mn-ea"/>
                <a:cs typeface="Arial"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spcBef>
                <a:spcPts val="1200"/>
              </a:spcBef>
              <a:buClr>
                <a:srgbClr val="000066"/>
              </a:buClr>
              <a:buSzTx/>
              <a:buNone/>
              <a:tabLst>
                <a:tab pos="355600" algn="l"/>
              </a:tabLst>
              <a:defRPr/>
            </a:pPr>
            <a:r>
              <a:rPr kumimoji="0" lang="en-US" sz="2000" i="0" u="none" strike="noStrike" kern="1200" cap="none" spc="0" normalizeH="0" baseline="0" noProof="0" dirty="0">
                <a:ln>
                  <a:noFill/>
                </a:ln>
                <a:solidFill>
                  <a:sysClr val="windowText" lastClr="000000"/>
                </a:solidFill>
                <a:effectLst/>
                <a:uLnTx/>
                <a:uFillTx/>
              </a:rPr>
              <a:t>R 46 (electricity meters)</a:t>
            </a:r>
          </a:p>
          <a:p>
            <a:pPr marL="627063" marR="0" lvl="0" indent="-627063" algn="l" defTabSz="457200" rtl="0" eaLnBrk="1" fontAlgn="auto" latinLnBrk="0" hangingPunct="1">
              <a:spcBef>
                <a:spcPts val="1200"/>
              </a:spcBef>
              <a:buClr>
                <a:srgbClr val="000066"/>
              </a:buClr>
              <a:buSzTx/>
              <a:buNone/>
              <a:tabLst>
                <a:tab pos="355600" algn="l"/>
              </a:tabLst>
              <a:defRPr/>
            </a:pPr>
            <a:r>
              <a:rPr kumimoji="0" lang="en-US" sz="2000" i="0" u="none" strike="noStrike" kern="1200" cap="none" spc="0" normalizeH="0" baseline="0" noProof="0" dirty="0">
                <a:ln>
                  <a:noFill/>
                </a:ln>
                <a:solidFill>
                  <a:sysClr val="windowText" lastClr="000000"/>
                </a:solidFill>
                <a:effectLst/>
                <a:uLnTx/>
                <a:uFillTx/>
              </a:rPr>
              <a:t>R 51 (automatic</a:t>
            </a:r>
            <a:r>
              <a:rPr kumimoji="0" lang="en-US" sz="2000" i="0" u="none" strike="noStrike" kern="1200" cap="none" spc="0" normalizeH="0" noProof="0" dirty="0">
                <a:ln>
                  <a:noFill/>
                </a:ln>
                <a:solidFill>
                  <a:sysClr val="windowText" lastClr="000000"/>
                </a:solidFill>
                <a:effectLst/>
                <a:uLnTx/>
                <a:uFillTx/>
              </a:rPr>
              <a:t> </a:t>
            </a:r>
            <a:r>
              <a:rPr kumimoji="0" lang="en-US" sz="2000" i="0" u="none" strike="noStrike" kern="1200" cap="none" spc="0" normalizeH="0" noProof="0" dirty="0" err="1">
                <a:ln>
                  <a:noFill/>
                </a:ln>
                <a:solidFill>
                  <a:sysClr val="windowText" lastClr="000000"/>
                </a:solidFill>
                <a:effectLst/>
                <a:uLnTx/>
                <a:uFillTx/>
              </a:rPr>
              <a:t>catchweighers</a:t>
            </a:r>
            <a:endParaRPr kumimoji="0" lang="en-US" sz="2000" i="0" u="none" strike="noStrike" kern="1200" cap="none" spc="0" normalizeH="0" noProof="0" dirty="0">
              <a:ln>
                <a:noFill/>
              </a:ln>
              <a:solidFill>
                <a:sysClr val="windowText" lastClr="000000"/>
              </a:solidFill>
              <a:effectLst/>
              <a:uLnTx/>
              <a:uFillTx/>
            </a:endParaRPr>
          </a:p>
          <a:p>
            <a:pPr marL="0" marR="0" lvl="0" indent="0" algn="l" defTabSz="457200" rtl="0" eaLnBrk="1" fontAlgn="auto" latinLnBrk="0" hangingPunct="1">
              <a:spcBef>
                <a:spcPts val="1200"/>
              </a:spcBef>
              <a:buClr>
                <a:srgbClr val="000066"/>
              </a:buClr>
              <a:buSzTx/>
              <a:buNone/>
              <a:tabLst>
                <a:tab pos="355600" algn="l"/>
              </a:tabLst>
              <a:defRPr/>
            </a:pPr>
            <a:r>
              <a:rPr kumimoji="0" lang="en-US" sz="2000" i="0" u="none" strike="noStrike" kern="1200" cap="none" spc="0" normalizeH="0" baseline="0" noProof="0" dirty="0">
                <a:ln>
                  <a:noFill/>
                </a:ln>
                <a:solidFill>
                  <a:sysClr val="windowText" lastClr="000000"/>
                </a:solidFill>
                <a:effectLst/>
                <a:uLnTx/>
                <a:uFillTx/>
              </a:rPr>
              <a:t>R 49 (water meters)</a:t>
            </a:r>
          </a:p>
          <a:p>
            <a:pPr marL="0" marR="0" lvl="0" indent="0" algn="l" defTabSz="457200" rtl="0" eaLnBrk="1" fontAlgn="auto" latinLnBrk="0" hangingPunct="1">
              <a:spcBef>
                <a:spcPts val="1200"/>
              </a:spcBef>
              <a:buClr>
                <a:srgbClr val="000066"/>
              </a:buClr>
              <a:buSzTx/>
              <a:buNone/>
              <a:tabLst>
                <a:tab pos="355600" algn="l"/>
              </a:tabLst>
              <a:defRPr/>
            </a:pPr>
            <a:r>
              <a:rPr kumimoji="0" lang="en-US" sz="2000" i="0" u="none" strike="noStrike" kern="1200" cap="none" spc="0" normalizeH="0" baseline="0" noProof="0" dirty="0">
                <a:ln>
                  <a:noFill/>
                </a:ln>
                <a:solidFill>
                  <a:sysClr val="windowText" lastClr="000000"/>
                </a:solidFill>
                <a:effectLst/>
                <a:uLnTx/>
                <a:uFillTx/>
              </a:rPr>
              <a:t>R 60 (load cells)</a:t>
            </a:r>
          </a:p>
          <a:p>
            <a:pPr marL="627063" marR="0" lvl="0" indent="-627063" algn="l" defTabSz="457200" rtl="0" eaLnBrk="1" fontAlgn="auto" latinLnBrk="0" hangingPunct="1">
              <a:spcBef>
                <a:spcPts val="1200"/>
              </a:spcBef>
              <a:buClr>
                <a:srgbClr val="000066"/>
              </a:buClr>
              <a:buSzTx/>
              <a:buNone/>
              <a:tabLst>
                <a:tab pos="355600" algn="l"/>
              </a:tabLst>
              <a:defRPr/>
            </a:pPr>
            <a:r>
              <a:rPr kumimoji="0" lang="en-US" sz="2000" i="0" u="none" strike="noStrike" kern="1200" cap="none" spc="0" normalizeH="0" baseline="0" noProof="0" dirty="0">
                <a:ln>
                  <a:noFill/>
                </a:ln>
                <a:solidFill>
                  <a:sysClr val="windowText" lastClr="000000"/>
                </a:solidFill>
                <a:effectLst/>
                <a:uLnTx/>
                <a:uFillTx/>
              </a:rPr>
              <a:t>R 76 (non-automatic</a:t>
            </a:r>
            <a:r>
              <a:rPr kumimoji="0" lang="en-US" sz="2000" i="0" u="none" strike="noStrike" kern="1200" cap="none" spc="0" normalizeH="0" noProof="0" dirty="0">
                <a:ln>
                  <a:noFill/>
                </a:ln>
                <a:solidFill>
                  <a:sysClr val="windowText" lastClr="000000"/>
                </a:solidFill>
                <a:effectLst/>
                <a:uLnTx/>
                <a:uFillTx/>
              </a:rPr>
              <a:t> weighing instruments</a:t>
            </a:r>
            <a:r>
              <a:rPr kumimoji="0" lang="en-US" sz="2000" i="0" u="none" strike="noStrike" kern="1200" cap="none" spc="0" normalizeH="0" baseline="0" noProof="0" dirty="0">
                <a:ln>
                  <a:noFill/>
                </a:ln>
                <a:solidFill>
                  <a:sysClr val="windowText" lastClr="000000"/>
                </a:solidFill>
                <a:effectLst/>
                <a:uLnTx/>
                <a:uFillTx/>
              </a:rPr>
              <a:t>)</a:t>
            </a:r>
          </a:p>
          <a:p>
            <a:pPr marL="0" marR="0" lvl="0" indent="0" algn="l" defTabSz="457200" rtl="0" eaLnBrk="1" fontAlgn="auto" latinLnBrk="0" hangingPunct="1">
              <a:spcBef>
                <a:spcPts val="1200"/>
              </a:spcBef>
              <a:buClr>
                <a:srgbClr val="000066"/>
              </a:buClr>
              <a:buSzTx/>
              <a:buNone/>
              <a:tabLst>
                <a:tab pos="355600" algn="l"/>
              </a:tabLst>
              <a:defRPr/>
            </a:pPr>
            <a:r>
              <a:rPr kumimoji="0" lang="en-US" sz="2000" i="0" u="none" strike="noStrike" kern="1200" cap="none" spc="0" normalizeH="0" baseline="0" noProof="0" dirty="0">
                <a:ln>
                  <a:noFill/>
                </a:ln>
                <a:solidFill>
                  <a:sysClr val="windowText" lastClr="000000"/>
                </a:solidFill>
                <a:effectLst/>
                <a:uLnTx/>
                <a:uFillTx/>
              </a:rPr>
              <a:t>R 117 (fuel pumps)</a:t>
            </a:r>
          </a:p>
          <a:p>
            <a:pPr marL="0" marR="0" lvl="0" indent="0" algn="l" defTabSz="457200" rtl="0" eaLnBrk="1" fontAlgn="auto" latinLnBrk="0" hangingPunct="1">
              <a:spcBef>
                <a:spcPts val="1200"/>
              </a:spcBef>
              <a:buClr>
                <a:srgbClr val="000066"/>
              </a:buClr>
              <a:buSzTx/>
              <a:buNone/>
              <a:tabLst>
                <a:tab pos="355600" algn="l"/>
              </a:tabLst>
              <a:defRPr/>
            </a:pPr>
            <a:r>
              <a:rPr kumimoji="0" lang="en-US" sz="2000" i="0" u="none" strike="noStrike" kern="1200" cap="none" spc="0" normalizeH="0" baseline="0" noProof="0" dirty="0">
                <a:ln>
                  <a:noFill/>
                </a:ln>
                <a:solidFill>
                  <a:sysClr val="windowText" lastClr="000000"/>
                </a:solidFill>
                <a:effectLst/>
                <a:uLnTx/>
                <a:uFillTx/>
              </a:rPr>
              <a:t>R 137 (gas meters</a:t>
            </a:r>
            <a:r>
              <a:rPr kumimoji="0" lang="en-US" sz="2000" i="0" u="none" strike="noStrike" kern="1200" cap="none" spc="0" normalizeH="0" baseline="0" noProof="0" dirty="0">
                <a:ln>
                  <a:noFill/>
                </a:ln>
                <a:solidFill>
                  <a:sysClr val="windowText" lastClr="000000"/>
                </a:solidFill>
                <a:effectLst/>
                <a:uLnTx/>
                <a:uFillTx/>
                <a:latin typeface="Arial Narrow" panose="020B0606020202030204" pitchFamily="34" charset="0"/>
              </a:rPr>
              <a:t>)</a:t>
            </a:r>
          </a:p>
        </p:txBody>
      </p:sp>
      <p:pic>
        <p:nvPicPr>
          <p:cNvPr id="8" name="Picture 2_" descr="http://www.tpautomation.de/images/product_images/popup_images/7KT1533.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526135" y="2584068"/>
            <a:ext cx="807571" cy="80757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descr="http://images.lotze-wassertechnik.de/1005493_s.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468661" y="3546367"/>
            <a:ext cx="1020903" cy="765676"/>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4" descr="http://www.duden.de/_media_/full/G/Gaszaehler-201020134585.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142521" y="5770996"/>
            <a:ext cx="767228" cy="8620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1688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6687" y="1124744"/>
            <a:ext cx="7283152" cy="504056"/>
          </a:xfrm>
        </p:spPr>
        <p:txBody>
          <a:bodyPr>
            <a:normAutofit fontScale="90000"/>
          </a:bodyPr>
          <a:lstStyle/>
          <a:p>
            <a:r>
              <a:rPr lang="en-GB" dirty="0"/>
              <a:t>Document Structure</a:t>
            </a:r>
          </a:p>
        </p:txBody>
      </p:sp>
      <p:sp>
        <p:nvSpPr>
          <p:cNvPr id="4" name="Slide Number Placeholder 3"/>
          <p:cNvSpPr>
            <a:spLocks noGrp="1"/>
          </p:cNvSpPr>
          <p:nvPr>
            <p:ph type="sldNum" sz="quarter" idx="12"/>
          </p:nvPr>
        </p:nvSpPr>
        <p:spPr/>
        <p:txBody>
          <a:bodyPr/>
          <a:lstStyle/>
          <a:p>
            <a:fld id="{112F3AA7-8D1D-4094-95D7-0F0AD16921C5}" type="slidenum">
              <a:rPr lang="fr-FR" smtClean="0"/>
              <a:pPr/>
              <a:t>29</a:t>
            </a:fld>
            <a:endParaRPr lang="fr-FR"/>
          </a:p>
        </p:txBody>
      </p:sp>
      <p:sp>
        <p:nvSpPr>
          <p:cNvPr id="3" name="Content Placeholder 2"/>
          <p:cNvSpPr>
            <a:spLocks noGrp="1"/>
          </p:cNvSpPr>
          <p:nvPr>
            <p:ph idx="1"/>
          </p:nvPr>
        </p:nvSpPr>
        <p:spPr/>
        <p:txBody>
          <a:bodyPr/>
          <a:lstStyle/>
          <a:p>
            <a:endParaRPr lang="en-GB"/>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700808"/>
            <a:ext cx="7272808" cy="46712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71192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OIML B 18:2017</a:t>
            </a:r>
          </a:p>
        </p:txBody>
      </p:sp>
      <p:sp>
        <p:nvSpPr>
          <p:cNvPr id="4" name="Slide Number Placeholder 3"/>
          <p:cNvSpPr>
            <a:spLocks noGrp="1"/>
          </p:cNvSpPr>
          <p:nvPr>
            <p:ph type="sldNum" sz="quarter" idx="12"/>
          </p:nvPr>
        </p:nvSpPr>
        <p:spPr/>
        <p:txBody>
          <a:bodyPr/>
          <a:lstStyle/>
          <a:p>
            <a:fld id="{112F3AA7-8D1D-4094-95D7-0F0AD16921C5}" type="slidenum">
              <a:rPr lang="fr-FR" smtClean="0"/>
              <a:pPr/>
              <a:t>3</a:t>
            </a:fld>
            <a:endParaRPr lang="fr-F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66126" y="1765622"/>
            <a:ext cx="3091666" cy="439145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Gelijkbenige driehoek 8"/>
          <p:cNvSpPr/>
          <p:nvPr/>
        </p:nvSpPr>
        <p:spPr>
          <a:xfrm rot="4304143">
            <a:off x="1968697" y="3047883"/>
            <a:ext cx="1357878" cy="2778457"/>
          </a:xfrm>
          <a:prstGeom prst="triangle">
            <a:avLst>
              <a:gd name="adj" fmla="val 0"/>
            </a:avLst>
          </a:prstGeom>
          <a:gradFill flip="none" rotWithShape="1">
            <a:gsLst>
              <a:gs pos="28000">
                <a:schemeClr val="bg1">
                  <a:lumMod val="85000"/>
                </a:schemeClr>
              </a:gs>
              <a:gs pos="89000">
                <a:schemeClr val="bg1"/>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solidFill>
                <a:schemeClr val="bg1">
                  <a:lumMod val="85000"/>
                </a:schemeClr>
              </a:solidFill>
            </a:endParaRPr>
          </a:p>
        </p:txBody>
      </p:sp>
      <p:sp>
        <p:nvSpPr>
          <p:cNvPr id="10" name="Gelijkbenige driehoek 9"/>
          <p:cNvSpPr/>
          <p:nvPr/>
        </p:nvSpPr>
        <p:spPr>
          <a:xfrm rot="17729604">
            <a:off x="5511256" y="3178532"/>
            <a:ext cx="1357878" cy="2778457"/>
          </a:xfrm>
          <a:prstGeom prst="triangle">
            <a:avLst>
              <a:gd name="adj" fmla="val 100000"/>
            </a:avLst>
          </a:prstGeom>
          <a:gradFill flip="none" rotWithShape="1">
            <a:gsLst>
              <a:gs pos="28000">
                <a:schemeClr val="bg1">
                  <a:lumMod val="85000"/>
                </a:schemeClr>
              </a:gs>
              <a:gs pos="89000">
                <a:schemeClr val="bg1"/>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TextBox 7"/>
          <p:cNvSpPr txBox="1"/>
          <p:nvPr/>
        </p:nvSpPr>
        <p:spPr>
          <a:xfrm>
            <a:off x="1907704" y="4293096"/>
            <a:ext cx="5040560" cy="830997"/>
          </a:xfrm>
          <a:prstGeom prst="rect">
            <a:avLst/>
          </a:prstGeom>
          <a:noFill/>
        </p:spPr>
        <p:txBody>
          <a:bodyPr wrap="square" rtlCol="0">
            <a:spAutoFit/>
          </a:bodyPr>
          <a:lstStyle/>
          <a:p>
            <a:pPr algn="ctr"/>
            <a:r>
              <a:rPr lang="en-GB" sz="2400" b="1" dirty="0">
                <a:solidFill>
                  <a:srgbClr val="00B0F0"/>
                </a:solidFill>
              </a:rPr>
              <a:t>Framework for the OIML Certification System (OIML-CS)</a:t>
            </a:r>
          </a:p>
        </p:txBody>
      </p:sp>
    </p:spTree>
    <p:extLst>
      <p:ext uri="{BB962C8B-B14F-4D97-AF65-F5344CB8AC3E}">
        <p14:creationId xmlns:p14="http://schemas.microsoft.com/office/powerpoint/2010/main" val="13737039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980728"/>
            <a:ext cx="7283152" cy="504056"/>
          </a:xfrm>
        </p:spPr>
        <p:txBody>
          <a:bodyPr>
            <a:normAutofit fontScale="90000"/>
          </a:bodyPr>
          <a:lstStyle/>
          <a:p>
            <a:r>
              <a:rPr lang="nl-NL" dirty="0"/>
              <a:t>Operation of the OIML-CS</a:t>
            </a:r>
            <a:endParaRPr lang="de-DE" dirty="0"/>
          </a:p>
        </p:txBody>
      </p:sp>
      <p:sp>
        <p:nvSpPr>
          <p:cNvPr id="4" name="Foliennummernplatzhalter 3"/>
          <p:cNvSpPr>
            <a:spLocks noGrp="1"/>
          </p:cNvSpPr>
          <p:nvPr>
            <p:ph type="sldNum" sz="quarter" idx="12"/>
          </p:nvPr>
        </p:nvSpPr>
        <p:spPr/>
        <p:txBody>
          <a:bodyPr/>
          <a:lstStyle/>
          <a:p>
            <a:fld id="{112F3AA7-8D1D-4094-95D7-0F0AD16921C5}" type="slidenum">
              <a:rPr lang="fr-FR" smtClean="0"/>
              <a:pPr/>
              <a:t>30</a:t>
            </a:fld>
            <a:endParaRPr lang="fr-F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79712" y="1484784"/>
            <a:ext cx="4286250" cy="4851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026240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p:cNvSpPr>
            <a:spLocks noGrp="1"/>
          </p:cNvSpPr>
          <p:nvPr>
            <p:ph type="sldNum" sz="quarter" idx="12"/>
          </p:nvPr>
        </p:nvSpPr>
        <p:spPr/>
        <p:txBody>
          <a:bodyPr/>
          <a:lstStyle/>
          <a:p>
            <a:pPr>
              <a:defRPr/>
            </a:pPr>
            <a:fld id="{112F3AA7-8D1D-4094-95D7-0F0AD16921C5}" type="slidenum">
              <a:rPr lang="fr-FR" sz="1800" kern="0" smtClean="0">
                <a:solidFill>
                  <a:sysClr val="windowText" lastClr="000000"/>
                </a:solidFill>
              </a:rPr>
              <a:pPr>
                <a:defRPr/>
              </a:pPr>
              <a:t>31</a:t>
            </a:fld>
            <a:endParaRPr lang="fr-FR" sz="1800" kern="0">
              <a:solidFill>
                <a:sysClr val="windowText" lastClr="000000"/>
              </a:solidFill>
            </a:endParaRPr>
          </a:p>
        </p:txBody>
      </p:sp>
      <p:sp>
        <p:nvSpPr>
          <p:cNvPr id="3" name="Title 1"/>
          <p:cNvSpPr>
            <a:spLocks noGrp="1"/>
          </p:cNvSpPr>
          <p:nvPr>
            <p:ph type="title"/>
          </p:nvPr>
        </p:nvSpPr>
        <p:spPr>
          <a:xfrm>
            <a:off x="467544" y="1052736"/>
            <a:ext cx="7283152" cy="504056"/>
          </a:xfrm>
        </p:spPr>
        <p:txBody>
          <a:bodyPr>
            <a:normAutofit fontScale="90000"/>
          </a:bodyPr>
          <a:lstStyle/>
          <a:p>
            <a:r>
              <a:rPr lang="en-US" dirty="0"/>
              <a:t>In summary</a:t>
            </a:r>
          </a:p>
        </p:txBody>
      </p:sp>
      <p:sp>
        <p:nvSpPr>
          <p:cNvPr id="6" name="Textfeld 1"/>
          <p:cNvSpPr txBox="1">
            <a:spLocks noChangeArrowheads="1"/>
          </p:cNvSpPr>
          <p:nvPr/>
        </p:nvSpPr>
        <p:spPr bwMode="auto">
          <a:xfrm>
            <a:off x="313966" y="1772816"/>
            <a:ext cx="7488832" cy="4093428"/>
          </a:xfrm>
          <a:prstGeom prst="rect">
            <a:avLst/>
          </a:prstGeom>
          <a:noFill/>
          <a:ln w="9525">
            <a:noFill/>
            <a:miter lim="800000"/>
            <a:headEnd/>
            <a:tailEnd/>
          </a:ln>
        </p:spPr>
        <p:txBody>
          <a:bodyPr wrap="square">
            <a:spAutoFit/>
          </a:bodyPr>
          <a:lstStyle/>
          <a:p>
            <a:pPr>
              <a:lnSpc>
                <a:spcPts val="3000"/>
              </a:lnSpc>
              <a:spcAft>
                <a:spcPts val="1800"/>
              </a:spcAft>
              <a:defRPr/>
            </a:pPr>
            <a:r>
              <a:rPr lang="de-DE" sz="2400" dirty="0">
                <a:solidFill>
                  <a:prstClr val="black"/>
                </a:solidFill>
              </a:rPr>
              <a:t>The OIML-CS is intended to …</a:t>
            </a:r>
          </a:p>
          <a:p>
            <a:pPr>
              <a:lnSpc>
                <a:spcPts val="3000"/>
              </a:lnSpc>
              <a:spcAft>
                <a:spcPts val="1800"/>
              </a:spcAft>
              <a:defRPr/>
            </a:pPr>
            <a:r>
              <a:rPr lang="de-DE" sz="2400" dirty="0">
                <a:solidFill>
                  <a:prstClr val="black"/>
                </a:solidFill>
              </a:rPr>
              <a:t>… </a:t>
            </a:r>
            <a:r>
              <a:rPr lang="de-DE" sz="2400" dirty="0" err="1">
                <a:solidFill>
                  <a:prstClr val="black"/>
                </a:solidFill>
              </a:rPr>
              <a:t>improve</a:t>
            </a:r>
            <a:r>
              <a:rPr lang="de-DE" sz="2400" dirty="0">
                <a:solidFill>
                  <a:prstClr val="black"/>
                </a:solidFill>
              </a:rPr>
              <a:t> </a:t>
            </a:r>
            <a:r>
              <a:rPr lang="de-DE" sz="2400" dirty="0" err="1">
                <a:solidFill>
                  <a:prstClr val="black"/>
                </a:solidFill>
              </a:rPr>
              <a:t>the</a:t>
            </a:r>
            <a:r>
              <a:rPr lang="de-DE" sz="2400" dirty="0">
                <a:solidFill>
                  <a:prstClr val="black"/>
                </a:solidFill>
              </a:rPr>
              <a:t> </a:t>
            </a:r>
            <a:r>
              <a:rPr lang="de-DE" sz="2400" dirty="0" err="1">
                <a:solidFill>
                  <a:prstClr val="black"/>
                </a:solidFill>
              </a:rPr>
              <a:t>worldwide</a:t>
            </a:r>
            <a:r>
              <a:rPr lang="de-DE" sz="2400" dirty="0">
                <a:solidFill>
                  <a:prstClr val="black"/>
                </a:solidFill>
              </a:rPr>
              <a:t> </a:t>
            </a:r>
            <a:r>
              <a:rPr lang="de-DE" sz="2400" dirty="0" err="1">
                <a:solidFill>
                  <a:prstClr val="black"/>
                </a:solidFill>
              </a:rPr>
              <a:t>acceptance</a:t>
            </a:r>
            <a:r>
              <a:rPr lang="de-DE" sz="2400" dirty="0">
                <a:solidFill>
                  <a:prstClr val="black"/>
                </a:solidFill>
              </a:rPr>
              <a:t> </a:t>
            </a:r>
            <a:r>
              <a:rPr lang="de-DE" sz="2400" dirty="0" err="1">
                <a:solidFill>
                  <a:prstClr val="black"/>
                </a:solidFill>
              </a:rPr>
              <a:t>of</a:t>
            </a:r>
            <a:r>
              <a:rPr lang="de-DE" sz="2400" dirty="0">
                <a:solidFill>
                  <a:prstClr val="black"/>
                </a:solidFill>
              </a:rPr>
              <a:t> OIML </a:t>
            </a:r>
            <a:r>
              <a:rPr lang="de-DE" sz="2400" dirty="0" err="1">
                <a:solidFill>
                  <a:prstClr val="black"/>
                </a:solidFill>
              </a:rPr>
              <a:t>Certificates</a:t>
            </a:r>
            <a:endParaRPr lang="de-DE" sz="2400" dirty="0">
              <a:solidFill>
                <a:prstClr val="black"/>
              </a:solidFill>
            </a:endParaRPr>
          </a:p>
          <a:p>
            <a:pPr marL="266700" indent="-266700">
              <a:lnSpc>
                <a:spcPts val="3000"/>
              </a:lnSpc>
              <a:spcAft>
                <a:spcPts val="1800"/>
              </a:spcAft>
              <a:defRPr/>
            </a:pPr>
            <a:r>
              <a:rPr lang="de-DE" sz="2400" dirty="0">
                <a:solidFill>
                  <a:prstClr val="black"/>
                </a:solidFill>
              </a:rPr>
              <a:t>… be implemented and operated more effectively through</a:t>
            </a:r>
            <a:br>
              <a:rPr lang="de-DE" sz="2400" dirty="0">
                <a:solidFill>
                  <a:prstClr val="black"/>
                </a:solidFill>
              </a:rPr>
            </a:br>
            <a:r>
              <a:rPr lang="de-DE" sz="2400" dirty="0">
                <a:solidFill>
                  <a:prstClr val="black"/>
                </a:solidFill>
              </a:rPr>
              <a:t>clearly defined management structures and       responsibilities</a:t>
            </a:r>
          </a:p>
          <a:p>
            <a:pPr>
              <a:lnSpc>
                <a:spcPts val="3000"/>
              </a:lnSpc>
              <a:spcAft>
                <a:spcPts val="1800"/>
              </a:spcAft>
              <a:defRPr/>
            </a:pPr>
            <a:r>
              <a:rPr lang="de-DE" sz="2400" dirty="0">
                <a:solidFill>
                  <a:prstClr val="black"/>
                </a:solidFill>
              </a:rPr>
              <a:t>… open the system for many more categories of measuring</a:t>
            </a:r>
            <a:br>
              <a:rPr lang="de-DE" sz="2400" dirty="0">
                <a:solidFill>
                  <a:prstClr val="black"/>
                </a:solidFill>
              </a:rPr>
            </a:br>
            <a:r>
              <a:rPr lang="de-DE" sz="2400" dirty="0">
                <a:solidFill>
                  <a:prstClr val="black"/>
                </a:solidFill>
              </a:rPr>
              <a:t>    instruments and participants</a:t>
            </a:r>
          </a:p>
          <a:p>
            <a:pPr>
              <a:lnSpc>
                <a:spcPts val="3000"/>
              </a:lnSpc>
              <a:spcAft>
                <a:spcPts val="1800"/>
              </a:spcAft>
              <a:defRPr/>
            </a:pPr>
            <a:r>
              <a:rPr lang="de-DE" sz="2400" dirty="0">
                <a:solidFill>
                  <a:prstClr val="black"/>
                </a:solidFill>
              </a:rPr>
              <a:t>… </a:t>
            </a:r>
            <a:r>
              <a:rPr lang="de-DE" sz="2400" dirty="0" err="1">
                <a:solidFill>
                  <a:prstClr val="black"/>
                </a:solidFill>
              </a:rPr>
              <a:t>improve</a:t>
            </a:r>
            <a:r>
              <a:rPr lang="de-DE" sz="2400" dirty="0">
                <a:solidFill>
                  <a:prstClr val="black"/>
                </a:solidFill>
              </a:rPr>
              <a:t> </a:t>
            </a:r>
            <a:r>
              <a:rPr lang="de-DE" sz="2400" dirty="0" err="1">
                <a:solidFill>
                  <a:prstClr val="black"/>
                </a:solidFill>
              </a:rPr>
              <a:t>the</a:t>
            </a:r>
            <a:r>
              <a:rPr lang="de-DE" sz="2400" dirty="0">
                <a:solidFill>
                  <a:prstClr val="black"/>
                </a:solidFill>
              </a:rPr>
              <a:t> </a:t>
            </a:r>
            <a:r>
              <a:rPr lang="de-DE" sz="2400" dirty="0" err="1">
                <a:solidFill>
                  <a:prstClr val="black"/>
                </a:solidFill>
              </a:rPr>
              <a:t>benefits</a:t>
            </a:r>
            <a:r>
              <a:rPr lang="de-DE" sz="2400" dirty="0">
                <a:solidFill>
                  <a:prstClr val="black"/>
                </a:solidFill>
              </a:rPr>
              <a:t> </a:t>
            </a:r>
            <a:r>
              <a:rPr lang="de-DE" sz="2400" dirty="0" err="1">
                <a:solidFill>
                  <a:prstClr val="black"/>
                </a:solidFill>
              </a:rPr>
              <a:t>for</a:t>
            </a:r>
            <a:r>
              <a:rPr lang="de-DE" sz="2400" dirty="0">
                <a:solidFill>
                  <a:prstClr val="black"/>
                </a:solidFill>
              </a:rPr>
              <a:t> all </a:t>
            </a:r>
            <a:r>
              <a:rPr lang="de-DE" sz="2400" dirty="0" err="1">
                <a:solidFill>
                  <a:prstClr val="black"/>
                </a:solidFill>
              </a:rPr>
              <a:t>stakeholders</a:t>
            </a:r>
            <a:endParaRPr lang="de-DE" sz="2400" dirty="0">
              <a:solidFill>
                <a:prstClr val="black"/>
              </a:solidFill>
            </a:endParaRPr>
          </a:p>
        </p:txBody>
      </p:sp>
    </p:spTree>
    <p:extLst>
      <p:ext uri="{BB962C8B-B14F-4D97-AF65-F5344CB8AC3E}">
        <p14:creationId xmlns:p14="http://schemas.microsoft.com/office/powerpoint/2010/main" val="1142299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wipe(left)">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wipe(left)">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3573016"/>
            <a:ext cx="7956376" cy="2274837"/>
          </a:xfrm>
        </p:spPr>
        <p:txBody>
          <a:bodyPr>
            <a:normAutofit/>
          </a:bodyPr>
          <a:lstStyle/>
          <a:p>
            <a:pPr marL="0" indent="0" algn="ctr">
              <a:buNone/>
            </a:pPr>
            <a:r>
              <a:rPr lang="en-US" sz="2400" b="1" dirty="0"/>
              <a:t>Paul DIXON</a:t>
            </a:r>
          </a:p>
          <a:p>
            <a:pPr marL="0" indent="0" algn="ctr">
              <a:buNone/>
            </a:pPr>
            <a:r>
              <a:rPr lang="en-US" sz="2400" b="1" dirty="0"/>
              <a:t>BIML Assistant Director</a:t>
            </a:r>
          </a:p>
          <a:p>
            <a:pPr marL="0" indent="0" algn="ctr">
              <a:buNone/>
            </a:pPr>
            <a:br>
              <a:rPr lang="en-US" sz="2400" b="1" dirty="0"/>
            </a:br>
            <a:r>
              <a:rPr lang="en-US" sz="2400" b="1" dirty="0">
                <a:hlinkClick r:id="rId2"/>
              </a:rPr>
              <a:t>paul.dixon@oiml.org</a:t>
            </a:r>
            <a:endParaRPr lang="en-US" sz="2400" b="1" dirty="0"/>
          </a:p>
          <a:p>
            <a:pPr marL="0" indent="0" algn="ctr">
              <a:buNone/>
            </a:pPr>
            <a:r>
              <a:rPr lang="en-US" sz="2400" b="1" dirty="0">
                <a:hlinkClick r:id="rId3"/>
              </a:rPr>
              <a:t>www.oiml.org</a:t>
            </a:r>
            <a:endParaRPr lang="en-US" sz="2400" dirty="0"/>
          </a:p>
        </p:txBody>
      </p:sp>
      <p:pic>
        <p:nvPicPr>
          <p:cNvPr id="5" name="Content Placeholder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15816" y="1484784"/>
            <a:ext cx="2088232" cy="2088232"/>
          </a:xfrm>
          <a:prstGeom prst="rect">
            <a:avLst/>
          </a:prstGeom>
        </p:spPr>
      </p:pic>
      <p:sp>
        <p:nvSpPr>
          <p:cNvPr id="4" name="Foliennummernplatzhalter 3"/>
          <p:cNvSpPr>
            <a:spLocks noGrp="1"/>
          </p:cNvSpPr>
          <p:nvPr>
            <p:ph type="sldNum" sz="quarter" idx="12"/>
          </p:nvPr>
        </p:nvSpPr>
        <p:spPr>
          <a:xfrm>
            <a:off x="7092280" y="6560259"/>
            <a:ext cx="648072" cy="196131"/>
          </a:xfrm>
        </p:spPr>
        <p:txBody>
          <a:bodyPr/>
          <a:lstStyle/>
          <a:p>
            <a:fld id="{112F3AA7-8D1D-4094-95D7-0F0AD16921C5}" type="slidenum">
              <a:rPr lang="fr-FR" smtClean="0"/>
              <a:pPr/>
              <a:t>32</a:t>
            </a:fld>
            <a:endParaRPr lang="fr-FR"/>
          </a:p>
        </p:txBody>
      </p:sp>
    </p:spTree>
    <p:extLst>
      <p:ext uri="{BB962C8B-B14F-4D97-AF65-F5344CB8AC3E}">
        <p14:creationId xmlns:p14="http://schemas.microsoft.com/office/powerpoint/2010/main" val="714928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1124744"/>
            <a:ext cx="7283152" cy="504056"/>
          </a:xfrm>
        </p:spPr>
        <p:txBody>
          <a:bodyPr>
            <a:normAutofit fontScale="90000"/>
          </a:bodyPr>
          <a:lstStyle/>
          <a:p>
            <a:r>
              <a:rPr lang="nl-NL" dirty="0"/>
              <a:t>Principles of the OIML-CS</a:t>
            </a:r>
            <a:endParaRPr lang="de-DE" dirty="0"/>
          </a:p>
        </p:txBody>
      </p:sp>
      <p:sp>
        <p:nvSpPr>
          <p:cNvPr id="3" name="Inhaltsplatzhalter 2"/>
          <p:cNvSpPr>
            <a:spLocks noGrp="1"/>
          </p:cNvSpPr>
          <p:nvPr>
            <p:ph idx="1"/>
          </p:nvPr>
        </p:nvSpPr>
        <p:spPr>
          <a:xfrm>
            <a:off x="457200" y="1832674"/>
            <a:ext cx="7283152" cy="4523711"/>
          </a:xfrm>
        </p:spPr>
        <p:txBody>
          <a:bodyPr>
            <a:normAutofit/>
          </a:bodyPr>
          <a:lstStyle/>
          <a:p>
            <a:pPr>
              <a:spcBef>
                <a:spcPts val="0"/>
              </a:spcBef>
              <a:tabLst>
                <a:tab pos="452438" algn="l"/>
              </a:tabLst>
            </a:pPr>
            <a:r>
              <a:rPr lang="en-US" sz="2600" dirty="0"/>
              <a:t>The OIML-CS is a system for </a:t>
            </a:r>
            <a:r>
              <a:rPr lang="en-US" sz="2600" dirty="0">
                <a:solidFill>
                  <a:srgbClr val="00B0F0"/>
                </a:solidFill>
              </a:rPr>
              <a:t>issuing, registering and using OIML Certificates </a:t>
            </a:r>
            <a:r>
              <a:rPr lang="en-US" sz="2600" dirty="0"/>
              <a:t>and their associated type evaluation reports for types of measuring instruments based on the requirements of OIML Recommendations</a:t>
            </a:r>
          </a:p>
          <a:p>
            <a:pPr>
              <a:spcBef>
                <a:spcPts val="0"/>
              </a:spcBef>
              <a:spcAft>
                <a:spcPts val="1200"/>
              </a:spcAft>
              <a:tabLst>
                <a:tab pos="452438" algn="l"/>
              </a:tabLst>
            </a:pPr>
            <a:r>
              <a:rPr lang="en-US" sz="2400" dirty="0">
                <a:cs typeface="Arial" panose="020B0604020202020204" pitchFamily="34" charset="0"/>
              </a:rPr>
              <a:t>It is a </a:t>
            </a:r>
            <a:r>
              <a:rPr lang="en-US" sz="2400" dirty="0">
                <a:solidFill>
                  <a:srgbClr val="00B0F0"/>
                </a:solidFill>
                <a:cs typeface="Arial" panose="020B0604020202020204" pitchFamily="34" charset="0"/>
              </a:rPr>
              <a:t>single</a:t>
            </a:r>
            <a:r>
              <a:rPr lang="en-US" sz="2400" dirty="0">
                <a:cs typeface="Arial" panose="020B0604020202020204" pitchFamily="34" charset="0"/>
              </a:rPr>
              <a:t> Certification System with </a:t>
            </a:r>
            <a:r>
              <a:rPr lang="en-US" sz="2400" dirty="0">
                <a:solidFill>
                  <a:srgbClr val="00B0F0"/>
                </a:solidFill>
                <a:cs typeface="Arial" panose="020B0604020202020204" pitchFamily="34" charset="0"/>
              </a:rPr>
              <a:t>two Schemes</a:t>
            </a:r>
            <a:r>
              <a:rPr lang="en-US" sz="2400" b="1" dirty="0">
                <a:solidFill>
                  <a:srgbClr val="00B0F0"/>
                </a:solidFill>
                <a:cs typeface="Arial" panose="020B0604020202020204" pitchFamily="34" charset="0"/>
              </a:rPr>
              <a:t> </a:t>
            </a:r>
            <a:r>
              <a:rPr lang="en-US" sz="2400" dirty="0">
                <a:cs typeface="Arial" panose="020B0604020202020204" pitchFamily="34" charset="0"/>
              </a:rPr>
              <a:t>for certain measuring instrument categories:</a:t>
            </a:r>
          </a:p>
          <a:p>
            <a:pPr marL="0" indent="0" algn="ctr" defTabSz="790575">
              <a:spcBef>
                <a:spcPts val="0"/>
              </a:spcBef>
              <a:spcAft>
                <a:spcPts val="1200"/>
              </a:spcAft>
              <a:buNone/>
            </a:pPr>
            <a:r>
              <a:rPr lang="en-US" sz="2400" dirty="0">
                <a:cs typeface="Arial" panose="020B0604020202020204" pitchFamily="34" charset="0"/>
              </a:rPr>
              <a:t>“</a:t>
            </a:r>
            <a:r>
              <a:rPr lang="en-US" sz="2400" b="1" dirty="0">
                <a:solidFill>
                  <a:srgbClr val="0070C0"/>
                </a:solidFill>
                <a:cs typeface="Arial" panose="020B0604020202020204" pitchFamily="34" charset="0"/>
              </a:rPr>
              <a:t>Scheme A</a:t>
            </a:r>
            <a:r>
              <a:rPr lang="en-US" sz="2400" dirty="0">
                <a:cs typeface="Arial" panose="020B0604020202020204" pitchFamily="34" charset="0"/>
              </a:rPr>
              <a:t>”</a:t>
            </a:r>
          </a:p>
          <a:p>
            <a:pPr marL="0" indent="0" algn="ctr" defTabSz="790575">
              <a:spcBef>
                <a:spcPts val="0"/>
              </a:spcBef>
              <a:spcAft>
                <a:spcPts val="1200"/>
              </a:spcAft>
              <a:buNone/>
            </a:pPr>
            <a:r>
              <a:rPr lang="en-US" sz="2400" dirty="0">
                <a:cs typeface="Arial" panose="020B0604020202020204" pitchFamily="34" charset="0"/>
              </a:rPr>
              <a:t>“</a:t>
            </a:r>
            <a:r>
              <a:rPr lang="en-US" sz="2400" b="1" dirty="0">
                <a:solidFill>
                  <a:srgbClr val="0070C0"/>
                </a:solidFill>
                <a:cs typeface="Arial" panose="020B0604020202020204" pitchFamily="34" charset="0"/>
              </a:rPr>
              <a:t>Scheme B</a:t>
            </a:r>
            <a:r>
              <a:rPr lang="en-US" sz="2400" dirty="0">
                <a:cs typeface="Arial" panose="020B0604020202020204" pitchFamily="34" charset="0"/>
              </a:rPr>
              <a:t>”</a:t>
            </a:r>
          </a:p>
          <a:p>
            <a:pPr>
              <a:spcBef>
                <a:spcPts val="0"/>
              </a:spcBef>
              <a:tabLst>
                <a:tab pos="452438" algn="l"/>
              </a:tabLst>
            </a:pPr>
            <a:r>
              <a:rPr lang="en-US" sz="2600" dirty="0"/>
              <a:t>It has </a:t>
            </a:r>
            <a:r>
              <a:rPr lang="en-US" sz="2600" dirty="0">
                <a:solidFill>
                  <a:srgbClr val="FF0000"/>
                </a:solidFill>
              </a:rPr>
              <a:t>replaced</a:t>
            </a:r>
            <a:r>
              <a:rPr lang="en-US" sz="2600" dirty="0"/>
              <a:t> the Basic System and the MAA</a:t>
            </a:r>
          </a:p>
        </p:txBody>
      </p:sp>
      <p:sp>
        <p:nvSpPr>
          <p:cNvPr id="4" name="Foliennummernplatzhalter 3"/>
          <p:cNvSpPr>
            <a:spLocks noGrp="1"/>
          </p:cNvSpPr>
          <p:nvPr>
            <p:ph type="sldNum" sz="quarter" idx="12"/>
          </p:nvPr>
        </p:nvSpPr>
        <p:spPr/>
        <p:txBody>
          <a:bodyPr/>
          <a:lstStyle/>
          <a:p>
            <a:fld id="{112F3AA7-8D1D-4094-95D7-0F0AD16921C5}" type="slidenum">
              <a:rPr lang="fr-FR" smtClean="0"/>
              <a:pPr/>
              <a:t>4</a:t>
            </a:fld>
            <a:endParaRPr lang="fr-FR"/>
          </a:p>
        </p:txBody>
      </p:sp>
    </p:spTree>
    <p:extLst>
      <p:ext uri="{BB962C8B-B14F-4D97-AF65-F5344CB8AC3E}">
        <p14:creationId xmlns:p14="http://schemas.microsoft.com/office/powerpoint/2010/main" val="2147005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1124744"/>
            <a:ext cx="7283152" cy="504056"/>
          </a:xfrm>
        </p:spPr>
        <p:txBody>
          <a:bodyPr>
            <a:normAutofit fontScale="90000"/>
          </a:bodyPr>
          <a:lstStyle/>
          <a:p>
            <a:r>
              <a:rPr lang="nl-NL" dirty="0"/>
              <a:t>Principles of the OIML-CS</a:t>
            </a:r>
            <a:endParaRPr lang="de-DE" dirty="0"/>
          </a:p>
        </p:txBody>
      </p:sp>
      <p:sp>
        <p:nvSpPr>
          <p:cNvPr id="3" name="Inhaltsplatzhalter 2"/>
          <p:cNvSpPr>
            <a:spLocks noGrp="1"/>
          </p:cNvSpPr>
          <p:nvPr>
            <p:ph idx="1"/>
          </p:nvPr>
        </p:nvSpPr>
        <p:spPr>
          <a:xfrm>
            <a:off x="457200" y="1832674"/>
            <a:ext cx="7283152" cy="4523711"/>
          </a:xfrm>
        </p:spPr>
        <p:txBody>
          <a:bodyPr>
            <a:normAutofit/>
          </a:bodyPr>
          <a:lstStyle/>
          <a:p>
            <a:pPr>
              <a:spcBef>
                <a:spcPts val="0"/>
              </a:spcBef>
              <a:tabLst>
                <a:tab pos="452438" algn="l"/>
              </a:tabLst>
            </a:pPr>
            <a:r>
              <a:rPr lang="en-US" sz="2600" dirty="0"/>
              <a:t>Aims to facilitate, accelerate and harmonize work of </a:t>
            </a:r>
            <a:r>
              <a:rPr lang="en-US" sz="2600" dirty="0">
                <a:solidFill>
                  <a:srgbClr val="00B0F0"/>
                </a:solidFill>
              </a:rPr>
              <a:t>national and regional bodies </a:t>
            </a:r>
            <a:r>
              <a:rPr lang="en-US" sz="2600" dirty="0"/>
              <a:t>that are responsible for type evaluation and </a:t>
            </a:r>
            <a:r>
              <a:rPr lang="en-US" sz="2600" dirty="0">
                <a:solidFill>
                  <a:srgbClr val="00B0F0"/>
                </a:solidFill>
              </a:rPr>
              <a:t>type approval </a:t>
            </a:r>
            <a:r>
              <a:rPr lang="en-US" sz="2600" dirty="0"/>
              <a:t>of measuring instruments subject to legal metrological control</a:t>
            </a:r>
          </a:p>
          <a:p>
            <a:pPr>
              <a:spcBef>
                <a:spcPts val="0"/>
              </a:spcBef>
              <a:tabLst>
                <a:tab pos="452438" algn="l"/>
              </a:tabLst>
            </a:pPr>
            <a:r>
              <a:rPr lang="en-US" sz="2600" dirty="0"/>
              <a:t>It is a </a:t>
            </a:r>
            <a:r>
              <a:rPr lang="en-US" sz="2600" dirty="0">
                <a:solidFill>
                  <a:srgbClr val="00B0F0"/>
                </a:solidFill>
              </a:rPr>
              <a:t>voluntary</a:t>
            </a:r>
            <a:r>
              <a:rPr lang="en-US" sz="2600" dirty="0"/>
              <a:t> system and OIML Member States and Corresponding Members are free to participate or not</a:t>
            </a:r>
          </a:p>
          <a:p>
            <a:pPr>
              <a:spcBef>
                <a:spcPts val="0"/>
              </a:spcBef>
              <a:tabLst>
                <a:tab pos="452438" algn="l"/>
              </a:tabLst>
            </a:pPr>
            <a:r>
              <a:rPr lang="en-US" sz="2600" dirty="0"/>
              <a:t>Signing a </a:t>
            </a:r>
            <a:r>
              <a:rPr lang="en-US" sz="2600" dirty="0">
                <a:solidFill>
                  <a:srgbClr val="00B0F0"/>
                </a:solidFill>
              </a:rPr>
              <a:t>Declaration</a:t>
            </a:r>
            <a:r>
              <a:rPr lang="en-US" sz="2600" dirty="0"/>
              <a:t> commits, in principle, the signatories to abide by the rules of the OIML-CS</a:t>
            </a:r>
          </a:p>
        </p:txBody>
      </p:sp>
      <p:sp>
        <p:nvSpPr>
          <p:cNvPr id="4" name="Foliennummernplatzhalter 3"/>
          <p:cNvSpPr>
            <a:spLocks noGrp="1"/>
          </p:cNvSpPr>
          <p:nvPr>
            <p:ph type="sldNum" sz="quarter" idx="12"/>
          </p:nvPr>
        </p:nvSpPr>
        <p:spPr/>
        <p:txBody>
          <a:bodyPr/>
          <a:lstStyle/>
          <a:p>
            <a:fld id="{112F3AA7-8D1D-4094-95D7-0F0AD16921C5}" type="slidenum">
              <a:rPr lang="fr-FR" smtClean="0"/>
              <a:pPr/>
              <a:t>5</a:t>
            </a:fld>
            <a:endParaRPr lang="fr-FR"/>
          </a:p>
        </p:txBody>
      </p:sp>
    </p:spTree>
    <p:extLst>
      <p:ext uri="{BB962C8B-B14F-4D97-AF65-F5344CB8AC3E}">
        <p14:creationId xmlns:p14="http://schemas.microsoft.com/office/powerpoint/2010/main" val="40298007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1124744"/>
            <a:ext cx="7283152" cy="504056"/>
          </a:xfrm>
        </p:spPr>
        <p:txBody>
          <a:bodyPr>
            <a:normAutofit fontScale="90000"/>
          </a:bodyPr>
          <a:lstStyle/>
          <a:p>
            <a:r>
              <a:rPr lang="nl-NL" dirty="0"/>
              <a:t>Principles of the OIML-CS</a:t>
            </a:r>
            <a:endParaRPr lang="de-DE" dirty="0"/>
          </a:p>
        </p:txBody>
      </p:sp>
      <p:sp>
        <p:nvSpPr>
          <p:cNvPr id="3" name="Inhaltsplatzhalter 2"/>
          <p:cNvSpPr>
            <a:spLocks noGrp="1"/>
          </p:cNvSpPr>
          <p:nvPr>
            <p:ph idx="1"/>
          </p:nvPr>
        </p:nvSpPr>
        <p:spPr>
          <a:xfrm>
            <a:off x="457200" y="1832674"/>
            <a:ext cx="7283152" cy="4523711"/>
          </a:xfrm>
        </p:spPr>
        <p:txBody>
          <a:bodyPr>
            <a:normAutofit lnSpcReduction="10000"/>
          </a:bodyPr>
          <a:lstStyle/>
          <a:p>
            <a:pPr>
              <a:spcBef>
                <a:spcPts val="0"/>
              </a:spcBef>
              <a:tabLst>
                <a:tab pos="452438" algn="l"/>
              </a:tabLst>
            </a:pPr>
            <a:r>
              <a:rPr lang="en-US" sz="2600" dirty="0"/>
              <a:t>The Framework (OIML B 18) establishes the </a:t>
            </a:r>
            <a:r>
              <a:rPr lang="en-US" sz="2600" dirty="0">
                <a:solidFill>
                  <a:srgbClr val="00B0F0"/>
                </a:solidFill>
              </a:rPr>
              <a:t>rules</a:t>
            </a:r>
            <a:r>
              <a:rPr lang="en-US" sz="2600" dirty="0"/>
              <a:t> whereby signatories voluntarily accept and utilize OIML type evaluation reports, when associated with an OIML Certificate issued by an OIML Issuing Authority, for type approval or recognition in their national or regional metrological controls</a:t>
            </a:r>
          </a:p>
          <a:p>
            <a:pPr>
              <a:spcBef>
                <a:spcPts val="0"/>
              </a:spcBef>
              <a:tabLst>
                <a:tab pos="452438" algn="l"/>
              </a:tabLst>
            </a:pPr>
            <a:r>
              <a:rPr lang="en-US" sz="2600" dirty="0">
                <a:cs typeface="Arial" panose="020B0604020202020204" pitchFamily="34" charset="0"/>
              </a:rPr>
              <a:t>Requires a </a:t>
            </a:r>
            <a:r>
              <a:rPr lang="en-US" sz="2600" dirty="0">
                <a:solidFill>
                  <a:srgbClr val="00B0F0"/>
                </a:solidFill>
                <a:cs typeface="Arial" panose="020B0604020202020204" pitchFamily="34" charset="0"/>
              </a:rPr>
              <a:t>type evaluation of sample(s) </a:t>
            </a:r>
            <a:r>
              <a:rPr lang="en-US" sz="2600" dirty="0">
                <a:cs typeface="Arial" panose="020B0604020202020204" pitchFamily="34" charset="0"/>
              </a:rPr>
              <a:t>of measuring instruments which should be representative of the production</a:t>
            </a:r>
          </a:p>
          <a:p>
            <a:pPr>
              <a:spcBef>
                <a:spcPts val="0"/>
              </a:spcBef>
              <a:tabLst>
                <a:tab pos="452438" algn="l"/>
              </a:tabLst>
            </a:pPr>
            <a:r>
              <a:rPr lang="en-US" sz="2600" dirty="0">
                <a:cs typeface="Arial" panose="020B0604020202020204" pitchFamily="34" charset="0"/>
              </a:rPr>
              <a:t>Does </a:t>
            </a:r>
            <a:r>
              <a:rPr lang="en-US" sz="2600" dirty="0">
                <a:solidFill>
                  <a:srgbClr val="FF0000"/>
                </a:solidFill>
                <a:cs typeface="Arial" panose="020B0604020202020204" pitchFamily="34" charset="0"/>
              </a:rPr>
              <a:t>not </a:t>
            </a:r>
            <a:r>
              <a:rPr lang="en-US" sz="2600" dirty="0">
                <a:cs typeface="Arial" panose="020B0604020202020204" pitchFamily="34" charset="0"/>
              </a:rPr>
              <a:t>include any formal evaluation to establish that the </a:t>
            </a:r>
            <a:r>
              <a:rPr lang="en-US" sz="2600" dirty="0">
                <a:solidFill>
                  <a:srgbClr val="FF0000"/>
                </a:solidFill>
                <a:cs typeface="Arial" panose="020B0604020202020204" pitchFamily="34" charset="0"/>
              </a:rPr>
              <a:t>type is representative of the production</a:t>
            </a:r>
          </a:p>
        </p:txBody>
      </p:sp>
      <p:sp>
        <p:nvSpPr>
          <p:cNvPr id="4" name="Foliennummernplatzhalter 3"/>
          <p:cNvSpPr>
            <a:spLocks noGrp="1"/>
          </p:cNvSpPr>
          <p:nvPr>
            <p:ph type="sldNum" sz="quarter" idx="12"/>
          </p:nvPr>
        </p:nvSpPr>
        <p:spPr/>
        <p:txBody>
          <a:bodyPr/>
          <a:lstStyle/>
          <a:p>
            <a:fld id="{112F3AA7-8D1D-4094-95D7-0F0AD16921C5}" type="slidenum">
              <a:rPr lang="fr-FR" smtClean="0"/>
              <a:pPr/>
              <a:t>6</a:t>
            </a:fld>
            <a:endParaRPr lang="fr-FR"/>
          </a:p>
        </p:txBody>
      </p:sp>
    </p:spTree>
    <p:extLst>
      <p:ext uri="{BB962C8B-B14F-4D97-AF65-F5344CB8AC3E}">
        <p14:creationId xmlns:p14="http://schemas.microsoft.com/office/powerpoint/2010/main" val="42628583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1124744"/>
            <a:ext cx="7283152" cy="504056"/>
          </a:xfrm>
        </p:spPr>
        <p:txBody>
          <a:bodyPr>
            <a:normAutofit fontScale="90000"/>
          </a:bodyPr>
          <a:lstStyle/>
          <a:p>
            <a:r>
              <a:rPr lang="nl-NL" dirty="0"/>
              <a:t>Objectives of the OIML-CS</a:t>
            </a:r>
            <a:endParaRPr lang="de-DE" dirty="0"/>
          </a:p>
        </p:txBody>
      </p:sp>
      <p:sp>
        <p:nvSpPr>
          <p:cNvPr id="3" name="Inhaltsplatzhalter 2"/>
          <p:cNvSpPr>
            <a:spLocks noGrp="1"/>
          </p:cNvSpPr>
          <p:nvPr>
            <p:ph idx="1"/>
          </p:nvPr>
        </p:nvSpPr>
        <p:spPr>
          <a:xfrm>
            <a:off x="457200" y="1832674"/>
            <a:ext cx="7283152" cy="4523711"/>
          </a:xfrm>
        </p:spPr>
        <p:txBody>
          <a:bodyPr>
            <a:normAutofit/>
          </a:bodyPr>
          <a:lstStyle/>
          <a:p>
            <a:pPr>
              <a:spcBef>
                <a:spcPts val="0"/>
              </a:spcBef>
              <a:tabLst>
                <a:tab pos="452438" algn="l"/>
              </a:tabLst>
            </a:pPr>
            <a:r>
              <a:rPr lang="en-US" sz="2600" dirty="0"/>
              <a:t>Promote </a:t>
            </a:r>
            <a:r>
              <a:rPr lang="en-US" sz="2600" dirty="0">
                <a:solidFill>
                  <a:srgbClr val="00B0F0"/>
                </a:solidFill>
              </a:rPr>
              <a:t>global harmonization</a:t>
            </a:r>
            <a:r>
              <a:rPr lang="en-US" sz="2600" dirty="0"/>
              <a:t>, uniform interpretation and implementation of legal metrological requirements for measuring instruments</a:t>
            </a:r>
          </a:p>
          <a:p>
            <a:pPr>
              <a:spcBef>
                <a:spcPts val="0"/>
              </a:spcBef>
              <a:tabLst>
                <a:tab pos="452438" algn="l"/>
              </a:tabLst>
            </a:pPr>
            <a:r>
              <a:rPr lang="en-US" sz="2600" dirty="0">
                <a:cs typeface="Arial" panose="020B0604020202020204" pitchFamily="34" charset="0"/>
              </a:rPr>
              <a:t>Avoid </a:t>
            </a:r>
            <a:r>
              <a:rPr lang="en-US" sz="2600" dirty="0">
                <a:solidFill>
                  <a:srgbClr val="00B0F0"/>
                </a:solidFill>
                <a:cs typeface="Arial" panose="020B0604020202020204" pitchFamily="34" charset="0"/>
              </a:rPr>
              <a:t>unnecessary re-testing </a:t>
            </a:r>
            <a:r>
              <a:rPr lang="en-US" sz="2600" dirty="0">
                <a:cs typeface="Arial" panose="020B0604020202020204" pitchFamily="34" charset="0"/>
              </a:rPr>
              <a:t>when obtaining national type evaluations … while achieving and maintaining confidence in the results in support of facilitating global trade of instruments</a:t>
            </a:r>
          </a:p>
          <a:p>
            <a:pPr>
              <a:spcBef>
                <a:spcPts val="0"/>
              </a:spcBef>
              <a:tabLst>
                <a:tab pos="452438" algn="l"/>
              </a:tabLst>
            </a:pPr>
            <a:r>
              <a:rPr lang="en-US" sz="2600" dirty="0">
                <a:cs typeface="Arial" panose="020B0604020202020204" pitchFamily="34" charset="0"/>
              </a:rPr>
              <a:t>Establish rules and procedures for fostering </a:t>
            </a:r>
            <a:r>
              <a:rPr lang="en-US" sz="2600" dirty="0">
                <a:solidFill>
                  <a:srgbClr val="00B0F0"/>
                </a:solidFill>
                <a:cs typeface="Arial" panose="020B0604020202020204" pitchFamily="34" charset="0"/>
              </a:rPr>
              <a:t>mutual confidence </a:t>
            </a:r>
            <a:r>
              <a:rPr lang="en-US" sz="2600" dirty="0">
                <a:cs typeface="Arial" panose="020B0604020202020204" pitchFamily="34" charset="0"/>
              </a:rPr>
              <a:t>in the results of type evaluations</a:t>
            </a:r>
          </a:p>
        </p:txBody>
      </p:sp>
      <p:sp>
        <p:nvSpPr>
          <p:cNvPr id="4" name="Foliennummernplatzhalter 3"/>
          <p:cNvSpPr>
            <a:spLocks noGrp="1"/>
          </p:cNvSpPr>
          <p:nvPr>
            <p:ph type="sldNum" sz="quarter" idx="12"/>
          </p:nvPr>
        </p:nvSpPr>
        <p:spPr/>
        <p:txBody>
          <a:bodyPr/>
          <a:lstStyle/>
          <a:p>
            <a:fld id="{112F3AA7-8D1D-4094-95D7-0F0AD16921C5}" type="slidenum">
              <a:rPr lang="fr-FR" smtClean="0"/>
              <a:pPr/>
              <a:t>7</a:t>
            </a:fld>
            <a:endParaRPr lang="fr-FR"/>
          </a:p>
        </p:txBody>
      </p:sp>
    </p:spTree>
    <p:extLst>
      <p:ext uri="{BB962C8B-B14F-4D97-AF65-F5344CB8AC3E}">
        <p14:creationId xmlns:p14="http://schemas.microsoft.com/office/powerpoint/2010/main" val="32651406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1124744"/>
            <a:ext cx="7283152" cy="504056"/>
          </a:xfrm>
        </p:spPr>
        <p:txBody>
          <a:bodyPr>
            <a:normAutofit fontScale="90000"/>
          </a:bodyPr>
          <a:lstStyle/>
          <a:p>
            <a:r>
              <a:rPr lang="nl-NL" dirty="0"/>
              <a:t>Scope of the OIML-CS</a:t>
            </a:r>
            <a:endParaRPr lang="de-DE" dirty="0"/>
          </a:p>
        </p:txBody>
      </p:sp>
      <p:sp>
        <p:nvSpPr>
          <p:cNvPr id="3" name="Inhaltsplatzhalter 2"/>
          <p:cNvSpPr>
            <a:spLocks noGrp="1"/>
          </p:cNvSpPr>
          <p:nvPr>
            <p:ph idx="1"/>
          </p:nvPr>
        </p:nvSpPr>
        <p:spPr>
          <a:xfrm>
            <a:off x="251520" y="1700808"/>
            <a:ext cx="7704856" cy="4824536"/>
          </a:xfrm>
        </p:spPr>
        <p:txBody>
          <a:bodyPr>
            <a:normAutofit fontScale="92500" lnSpcReduction="20000"/>
          </a:bodyPr>
          <a:lstStyle/>
          <a:p>
            <a:pPr>
              <a:lnSpc>
                <a:spcPct val="120000"/>
              </a:lnSpc>
              <a:spcBef>
                <a:spcPts val="0"/>
              </a:spcBef>
            </a:pPr>
            <a:r>
              <a:rPr lang="en-US" sz="2600" dirty="0">
                <a:cs typeface="Arial" panose="020B0604020202020204" pitchFamily="34" charset="0"/>
              </a:rPr>
              <a:t>Measuring instrument categories, for which OIML Recommendations specify:</a:t>
            </a:r>
          </a:p>
          <a:p>
            <a:pPr marL="703263" lvl="1" indent="-342900">
              <a:lnSpc>
                <a:spcPct val="120000"/>
              </a:lnSpc>
              <a:spcBef>
                <a:spcPts val="0"/>
              </a:spcBef>
            </a:pPr>
            <a:r>
              <a:rPr lang="en-US" sz="2200" dirty="0">
                <a:cs typeface="Arial" panose="020B0604020202020204" pitchFamily="34" charset="0"/>
              </a:rPr>
              <a:t>metrological and technical requirements	“Part 1”,</a:t>
            </a:r>
          </a:p>
          <a:p>
            <a:pPr marL="703263" lvl="1" indent="-342900">
              <a:lnSpc>
                <a:spcPct val="120000"/>
              </a:lnSpc>
              <a:spcBef>
                <a:spcPts val="0"/>
              </a:spcBef>
            </a:pPr>
            <a:r>
              <a:rPr lang="en-US" sz="2200" dirty="0">
                <a:cs typeface="Arial" panose="020B0604020202020204" pitchFamily="34" charset="0"/>
              </a:rPr>
              <a:t>test procedures				 “Part 2”, and</a:t>
            </a:r>
          </a:p>
          <a:p>
            <a:pPr marL="703263" lvl="1" indent="-342900">
              <a:lnSpc>
                <a:spcPct val="120000"/>
              </a:lnSpc>
              <a:spcBef>
                <a:spcPts val="0"/>
              </a:spcBef>
            </a:pPr>
            <a:r>
              <a:rPr lang="en-US" sz="2200" dirty="0">
                <a:cs typeface="Arial" panose="020B0604020202020204" pitchFamily="34" charset="0"/>
              </a:rPr>
              <a:t>test report format				 “Part 3”,</a:t>
            </a:r>
          </a:p>
          <a:p>
            <a:pPr marL="0" lvl="1" indent="0" defTabSz="360363">
              <a:lnSpc>
                <a:spcPct val="120000"/>
              </a:lnSpc>
              <a:spcBef>
                <a:spcPts val="0"/>
              </a:spcBef>
              <a:buNone/>
            </a:pPr>
            <a:r>
              <a:rPr lang="en-US" sz="2400" dirty="0">
                <a:cs typeface="Arial" panose="020B0604020202020204" pitchFamily="34" charset="0"/>
              </a:rPr>
              <a:t>	</a:t>
            </a:r>
            <a:r>
              <a:rPr lang="en-US" sz="2600" dirty="0">
                <a:cs typeface="Arial" panose="020B0604020202020204" pitchFamily="34" charset="0"/>
              </a:rPr>
              <a:t>have been placed in </a:t>
            </a:r>
            <a:r>
              <a:rPr lang="en-US" sz="2600" u="sng" dirty="0">
                <a:cs typeface="Arial" panose="020B0604020202020204" pitchFamily="34" charset="0"/>
              </a:rPr>
              <a:t>Scheme B</a:t>
            </a:r>
            <a:r>
              <a:rPr lang="en-US" sz="2600" dirty="0">
                <a:cs typeface="Arial" panose="020B0604020202020204" pitchFamily="34" charset="0"/>
              </a:rPr>
              <a:t>.</a:t>
            </a:r>
          </a:p>
          <a:p>
            <a:pPr>
              <a:lnSpc>
                <a:spcPct val="120000"/>
              </a:lnSpc>
              <a:spcBef>
                <a:spcPts val="0"/>
              </a:spcBef>
            </a:pPr>
            <a:r>
              <a:rPr lang="en-US" sz="2600" dirty="0">
                <a:cs typeface="Arial" panose="020B0604020202020204" pitchFamily="34" charset="0"/>
              </a:rPr>
              <a:t>After a </a:t>
            </a:r>
            <a:r>
              <a:rPr lang="en-US" sz="2600" dirty="0">
                <a:solidFill>
                  <a:srgbClr val="00B0F0"/>
                </a:solidFill>
                <a:cs typeface="Arial" panose="020B0604020202020204" pitchFamily="34" charset="0"/>
              </a:rPr>
              <a:t>two year transition period </a:t>
            </a:r>
            <a:r>
              <a:rPr lang="en-US" sz="2600" dirty="0">
                <a:cs typeface="Arial" panose="020B0604020202020204" pitchFamily="34" charset="0"/>
              </a:rPr>
              <a:t>these measuring instrument categories will be transferred automatically into </a:t>
            </a:r>
            <a:r>
              <a:rPr lang="en-US" sz="2600" u="sng" dirty="0">
                <a:cs typeface="Arial" panose="020B0604020202020204" pitchFamily="34" charset="0"/>
              </a:rPr>
              <a:t>Scheme A</a:t>
            </a:r>
            <a:r>
              <a:rPr lang="en-US" sz="2600" dirty="0">
                <a:cs typeface="Arial" panose="020B0604020202020204" pitchFamily="34" charset="0"/>
              </a:rPr>
              <a:t>.</a:t>
            </a:r>
          </a:p>
          <a:p>
            <a:pPr>
              <a:lnSpc>
                <a:spcPct val="120000"/>
              </a:lnSpc>
              <a:spcBef>
                <a:spcPts val="0"/>
              </a:spcBef>
            </a:pPr>
            <a:r>
              <a:rPr lang="en-US" sz="2600" dirty="0">
                <a:cs typeface="Arial" panose="020B0604020202020204" pitchFamily="34" charset="0"/>
              </a:rPr>
              <a:t>There can be exceptions with longer or shorter transition periods, e.g. R 60 and R 76 are already in Scheme A.</a:t>
            </a:r>
          </a:p>
          <a:p>
            <a:pPr>
              <a:lnSpc>
                <a:spcPct val="120000"/>
              </a:lnSpc>
              <a:spcBef>
                <a:spcPts val="0"/>
              </a:spcBef>
            </a:pPr>
            <a:r>
              <a:rPr lang="en-US" sz="2600" dirty="0">
                <a:cs typeface="Arial" panose="020B0604020202020204" pitchFamily="34" charset="0"/>
              </a:rPr>
              <a:t>Intention for all relevant instrument categories to be in Scheme A</a:t>
            </a:r>
          </a:p>
        </p:txBody>
      </p:sp>
      <p:sp>
        <p:nvSpPr>
          <p:cNvPr id="4" name="Foliennummernplatzhalter 3"/>
          <p:cNvSpPr>
            <a:spLocks noGrp="1"/>
          </p:cNvSpPr>
          <p:nvPr>
            <p:ph type="sldNum" sz="quarter" idx="12"/>
          </p:nvPr>
        </p:nvSpPr>
        <p:spPr/>
        <p:txBody>
          <a:bodyPr/>
          <a:lstStyle/>
          <a:p>
            <a:fld id="{112F3AA7-8D1D-4094-95D7-0F0AD16921C5}" type="slidenum">
              <a:rPr lang="fr-FR" smtClean="0"/>
              <a:pPr/>
              <a:t>8</a:t>
            </a:fld>
            <a:endParaRPr lang="fr-FR"/>
          </a:p>
        </p:txBody>
      </p:sp>
    </p:spTree>
    <p:extLst>
      <p:ext uri="{BB962C8B-B14F-4D97-AF65-F5344CB8AC3E}">
        <p14:creationId xmlns:p14="http://schemas.microsoft.com/office/powerpoint/2010/main" val="27630674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1124744"/>
            <a:ext cx="7283152" cy="504056"/>
          </a:xfrm>
        </p:spPr>
        <p:txBody>
          <a:bodyPr>
            <a:normAutofit fontScale="90000"/>
          </a:bodyPr>
          <a:lstStyle/>
          <a:p>
            <a:r>
              <a:rPr lang="nl-NL" dirty="0"/>
              <a:t>Scope of the OIML-CS</a:t>
            </a:r>
            <a:endParaRPr lang="de-DE" dirty="0"/>
          </a:p>
        </p:txBody>
      </p:sp>
      <p:sp>
        <p:nvSpPr>
          <p:cNvPr id="4" name="Foliennummernplatzhalter 3"/>
          <p:cNvSpPr>
            <a:spLocks noGrp="1"/>
          </p:cNvSpPr>
          <p:nvPr>
            <p:ph type="sldNum" sz="quarter" idx="12"/>
          </p:nvPr>
        </p:nvSpPr>
        <p:spPr/>
        <p:txBody>
          <a:bodyPr/>
          <a:lstStyle/>
          <a:p>
            <a:fld id="{112F3AA7-8D1D-4094-95D7-0F0AD16921C5}" type="slidenum">
              <a:rPr lang="fr-FR" smtClean="0"/>
              <a:pPr/>
              <a:t>9</a:t>
            </a:fld>
            <a:endParaRPr lang="fr-F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1962" y="1772816"/>
            <a:ext cx="7350397" cy="44460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39078110"/>
      </p:ext>
    </p:extLst>
  </p:cSld>
  <p:clrMapOvr>
    <a:masterClrMapping/>
  </p:clrMapOvr>
</p:sld>
</file>

<file path=ppt/theme/theme1.xml><?xml version="1.0" encoding="utf-8"?>
<a:theme xmlns:a="http://schemas.openxmlformats.org/drawingml/2006/main" name="OIML PowerPoint Layout 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IML PowerPoint Layout 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OIML PowerPoint Layout 2015</Template>
  <TotalTime>0</TotalTime>
  <Words>1129</Words>
  <Application>Microsoft Office PowerPoint</Application>
  <PresentationFormat>Bildschirmpräsentation (4:3)</PresentationFormat>
  <Paragraphs>171</Paragraphs>
  <Slides>32</Slides>
  <Notes>0</Notes>
  <HiddenSlides>0</HiddenSlides>
  <MMClips>0</MMClips>
  <ScaleCrop>false</ScaleCrop>
  <HeadingPairs>
    <vt:vector size="6" baseType="variant">
      <vt:variant>
        <vt:lpstr>Verwendete Schriftarten</vt:lpstr>
      </vt:variant>
      <vt:variant>
        <vt:i4>4</vt:i4>
      </vt:variant>
      <vt:variant>
        <vt:lpstr>Design</vt:lpstr>
      </vt:variant>
      <vt:variant>
        <vt:i4>2</vt:i4>
      </vt:variant>
      <vt:variant>
        <vt:lpstr>Folientitel</vt:lpstr>
      </vt:variant>
      <vt:variant>
        <vt:i4>32</vt:i4>
      </vt:variant>
    </vt:vector>
  </HeadingPairs>
  <TitlesOfParts>
    <vt:vector size="38" baseType="lpstr">
      <vt:lpstr>Arial</vt:lpstr>
      <vt:lpstr>Arial Narrow</vt:lpstr>
      <vt:lpstr>Calibri</vt:lpstr>
      <vt:lpstr>Wingdings</vt:lpstr>
      <vt:lpstr>OIML PowerPoint Layout 2015</vt:lpstr>
      <vt:lpstr>1_OIML PowerPoint Layout 2015</vt:lpstr>
      <vt:lpstr>Introduction to the OIML-CS</vt:lpstr>
      <vt:lpstr>PowerPoint-Präsentation</vt:lpstr>
      <vt:lpstr>OIML B 18:2017</vt:lpstr>
      <vt:lpstr>Principles of the OIML-CS</vt:lpstr>
      <vt:lpstr>Principles of the OIML-CS</vt:lpstr>
      <vt:lpstr>Principles of the OIML-CS</vt:lpstr>
      <vt:lpstr>Objectives of the OIML-CS</vt:lpstr>
      <vt:lpstr>Scope of the OIML-CS</vt:lpstr>
      <vt:lpstr>Scope of the OIML-CS</vt:lpstr>
      <vt:lpstr>Participants in the OIML-CS</vt:lpstr>
      <vt:lpstr>PowerPoint-Präsentation</vt:lpstr>
      <vt:lpstr>Participants in the OIML-CS</vt:lpstr>
      <vt:lpstr>Participants in the OIML-CS</vt:lpstr>
      <vt:lpstr>Participants in the OIML-CS</vt:lpstr>
      <vt:lpstr>Participation in the OIML-CS</vt:lpstr>
      <vt:lpstr>Participation in the OIML-CS</vt:lpstr>
      <vt:lpstr>Management Structure</vt:lpstr>
      <vt:lpstr>Management Committee</vt:lpstr>
      <vt:lpstr>Management Committee</vt:lpstr>
      <vt:lpstr>Management Committee</vt:lpstr>
      <vt:lpstr>Review Committee</vt:lpstr>
      <vt:lpstr>Review Committee</vt:lpstr>
      <vt:lpstr>Test Laboratories Forum</vt:lpstr>
      <vt:lpstr>Test Laboratories Forum</vt:lpstr>
      <vt:lpstr>Board of Appeal</vt:lpstr>
      <vt:lpstr>Board of Appeal</vt:lpstr>
      <vt:lpstr>OIML Technical Committees</vt:lpstr>
      <vt:lpstr>OIML Technical Committees</vt:lpstr>
      <vt:lpstr>Document Structure</vt:lpstr>
      <vt:lpstr>Operation of the OIML-CS</vt:lpstr>
      <vt:lpstr>In summary</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OIML Update</dc:title>
  <dc:creator>Willem</dc:creator>
  <cp:lastModifiedBy>Peter Ulbig</cp:lastModifiedBy>
  <cp:revision>124</cp:revision>
  <cp:lastPrinted>2017-06-09T15:56:14Z</cp:lastPrinted>
  <dcterms:created xsi:type="dcterms:W3CDTF">2015-10-30T08:57:16Z</dcterms:created>
  <dcterms:modified xsi:type="dcterms:W3CDTF">2018-05-14T07:56:28Z</dcterms:modified>
</cp:coreProperties>
</file>